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72" r:id="rId3"/>
    <p:sldId id="305" r:id="rId4"/>
    <p:sldId id="307" r:id="rId5"/>
    <p:sldId id="306" r:id="rId6"/>
    <p:sldId id="309" r:id="rId7"/>
    <p:sldId id="310" r:id="rId8"/>
    <p:sldId id="311" r:id="rId9"/>
    <p:sldId id="312" r:id="rId10"/>
    <p:sldId id="314" r:id="rId11"/>
    <p:sldId id="315" r:id="rId12"/>
    <p:sldId id="327" r:id="rId13"/>
    <p:sldId id="328" r:id="rId14"/>
    <p:sldId id="316" r:id="rId15"/>
    <p:sldId id="318" r:id="rId16"/>
    <p:sldId id="319" r:id="rId17"/>
    <p:sldId id="320" r:id="rId18"/>
    <p:sldId id="321" r:id="rId19"/>
    <p:sldId id="322" r:id="rId20"/>
    <p:sldId id="323" r:id="rId21"/>
    <p:sldId id="324" r:id="rId22"/>
    <p:sldId id="325" r:id="rId23"/>
    <p:sldId id="326" r:id="rId24"/>
    <p:sldId id="329" r:id="rId25"/>
    <p:sldId id="330" r:id="rId26"/>
    <p:sldId id="338" r:id="rId27"/>
    <p:sldId id="331" r:id="rId28"/>
    <p:sldId id="332" r:id="rId29"/>
    <p:sldId id="333" r:id="rId30"/>
    <p:sldId id="334" r:id="rId31"/>
    <p:sldId id="335" r:id="rId32"/>
    <p:sldId id="337" r:id="rId33"/>
    <p:sldId id="347" r:id="rId34"/>
    <p:sldId id="349" r:id="rId35"/>
    <p:sldId id="348" r:id="rId36"/>
    <p:sldId id="336" r:id="rId37"/>
    <p:sldId id="339" r:id="rId38"/>
    <p:sldId id="346" r:id="rId39"/>
    <p:sldId id="340" r:id="rId40"/>
    <p:sldId id="341" r:id="rId41"/>
    <p:sldId id="342" r:id="rId42"/>
    <p:sldId id="343" r:id="rId43"/>
    <p:sldId id="344" r:id="rId44"/>
    <p:sldId id="345" r:id="rId45"/>
    <p:sldId id="350" r:id="rId46"/>
    <p:sldId id="259" r:id="rId47"/>
    <p:sldId id="257"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4"/>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cxnSp>
        <p:nvCxnSpPr>
          <p:cNvPr id="14" name="Straight Connector 13"/>
          <p:cNvCxnSpPr/>
          <p:nvPr/>
        </p:nvCxnSpPr>
        <p:spPr>
          <a:xfrm>
            <a:off x="457200" y="1410481"/>
            <a:ext cx="8229600" cy="0"/>
          </a:xfrm>
          <a:prstGeom prst="line">
            <a:avLst/>
          </a:prstGeom>
          <a:ln>
            <a:solidFill>
              <a:srgbClr val="909194">
                <a:alpha val="46000"/>
              </a:srgbClr>
            </a:solidFill>
          </a:ln>
        </p:spPr>
        <p:style>
          <a:lnRef idx="1">
            <a:schemeClr val="accent1"/>
          </a:lnRef>
          <a:fillRef idx="0">
            <a:schemeClr val="accent1"/>
          </a:fillRef>
          <a:effectRef idx="0">
            <a:schemeClr val="accent1"/>
          </a:effectRef>
          <a:fontRef idx="minor">
            <a:schemeClr val="tx1"/>
          </a:fontRef>
        </p:style>
      </p:cxnSp>
      <p:sp>
        <p:nvSpPr>
          <p:cNvPr id="23" name="Title 22"/>
          <p:cNvSpPr>
            <a:spLocks noGrp="1"/>
          </p:cNvSpPr>
          <p:nvPr>
            <p:ph type="title" hasCustomPrompt="1"/>
          </p:nvPr>
        </p:nvSpPr>
        <p:spPr>
          <a:xfrm>
            <a:off x="457200" y="579440"/>
            <a:ext cx="8229600" cy="817561"/>
          </a:xfrm>
        </p:spPr>
        <p:txBody>
          <a:bodyPr/>
          <a:lstStyle>
            <a:lvl1pPr algn="ctr">
              <a:defRPr>
                <a:solidFill>
                  <a:schemeClr val="accent1"/>
                </a:solidFill>
                <a:latin typeface="+mj-lt"/>
              </a:defRPr>
            </a:lvl1pPr>
          </a:lstStyle>
          <a:p>
            <a:r>
              <a:rPr lang="en-US" dirty="0"/>
              <a:t>TITLE</a:t>
            </a:r>
          </a:p>
        </p:txBody>
      </p:sp>
      <p:sp>
        <p:nvSpPr>
          <p:cNvPr id="31" name="Picture Placeholder 30"/>
          <p:cNvSpPr>
            <a:spLocks noGrp="1"/>
          </p:cNvSpPr>
          <p:nvPr>
            <p:ph type="pic" sz="quarter" idx="16"/>
          </p:nvPr>
        </p:nvSpPr>
        <p:spPr>
          <a:xfrm>
            <a:off x="533400" y="1701800"/>
            <a:ext cx="8153400" cy="2540000"/>
          </a:xfrm>
        </p:spPr>
        <p:txBody>
          <a:bodyPr/>
          <a:lstStyle/>
          <a:p>
            <a:r>
              <a:rPr lang="en-US"/>
              <a:t>Click icon to add picture</a:t>
            </a:r>
            <a:endParaRPr lang="en-US" dirty="0"/>
          </a:p>
        </p:txBody>
      </p:sp>
      <p:sp>
        <p:nvSpPr>
          <p:cNvPr id="22" name="Text Placeholder 21"/>
          <p:cNvSpPr>
            <a:spLocks noGrp="1"/>
          </p:cNvSpPr>
          <p:nvPr>
            <p:ph type="body" sz="quarter" idx="17" hasCustomPrompt="1"/>
          </p:nvPr>
        </p:nvSpPr>
        <p:spPr>
          <a:xfrm>
            <a:off x="533400" y="4241800"/>
            <a:ext cx="8153400" cy="711200"/>
          </a:xfrm>
        </p:spPr>
        <p:txBody>
          <a:bodyPr>
            <a:normAutofit/>
          </a:bodyPr>
          <a:lstStyle>
            <a:lvl1pPr marL="0" indent="0" algn="ctr">
              <a:buNone/>
              <a:defRPr sz="2800" b="1">
                <a:solidFill>
                  <a:schemeClr val="accent3"/>
                </a:solidFill>
                <a:latin typeface="+mj-lt"/>
              </a:defRPr>
            </a:lvl1pPr>
          </a:lstStyle>
          <a:p>
            <a:pPr lvl="0"/>
            <a:r>
              <a:rPr lang="en-US" dirty="0"/>
              <a:t>CAPTION</a:t>
            </a:r>
          </a:p>
        </p:txBody>
      </p:sp>
      <p:sp>
        <p:nvSpPr>
          <p:cNvPr id="26" name="Text Placeholder 25"/>
          <p:cNvSpPr>
            <a:spLocks noGrp="1"/>
          </p:cNvSpPr>
          <p:nvPr>
            <p:ph type="body" sz="quarter" idx="18" hasCustomPrompt="1"/>
          </p:nvPr>
        </p:nvSpPr>
        <p:spPr>
          <a:xfrm>
            <a:off x="533400" y="5054600"/>
            <a:ext cx="8153400" cy="609600"/>
          </a:xfrm>
        </p:spPr>
        <p:txBody>
          <a:bodyPr>
            <a:noAutofit/>
          </a:bodyPr>
          <a:lstStyle>
            <a:lvl1pPr marL="0" indent="0" algn="ctr">
              <a:buNone/>
              <a:defRPr sz="2400" b="1">
                <a:solidFill>
                  <a:schemeClr val="accent1"/>
                </a:solidFill>
              </a:defRPr>
            </a:lvl1pPr>
          </a:lstStyle>
          <a:p>
            <a:pPr lvl="0"/>
            <a:r>
              <a:rPr lang="en-US" dirty="0"/>
              <a:t>SUBHEAD</a:t>
            </a:r>
          </a:p>
        </p:txBody>
      </p:sp>
      <p:cxnSp>
        <p:nvCxnSpPr>
          <p:cNvPr id="20" name="Straight Connector 19"/>
          <p:cNvCxnSpPr/>
          <p:nvPr/>
        </p:nvCxnSpPr>
        <p:spPr>
          <a:xfrm>
            <a:off x="457200" y="1410481"/>
            <a:ext cx="8229600" cy="0"/>
          </a:xfrm>
          <a:prstGeom prst="line">
            <a:avLst/>
          </a:prstGeom>
          <a:ln>
            <a:solidFill>
              <a:srgbClr val="909194">
                <a:alpha val="46000"/>
              </a:srgbClr>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1239" b="8849"/>
          <a:stretch/>
        </p:blipFill>
        <p:spPr>
          <a:xfrm>
            <a:off x="3" y="5729288"/>
            <a:ext cx="9143999" cy="1128712"/>
          </a:xfrm>
          <a:prstGeom prst="rect">
            <a:avLst/>
          </a:prstGeom>
        </p:spPr>
      </p:pic>
      <p:sp>
        <p:nvSpPr>
          <p:cNvPr id="24" name="Rectangle 23"/>
          <p:cNvSpPr/>
          <p:nvPr/>
        </p:nvSpPr>
        <p:spPr>
          <a:xfrm>
            <a:off x="1" y="5729288"/>
            <a:ext cx="9144000" cy="100013"/>
          </a:xfrm>
          <a:prstGeom prst="rect">
            <a:avLst/>
          </a:prstGeom>
          <a:solidFill>
            <a:srgbClr val="909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6128857"/>
            <a:ext cx="2033895" cy="454988"/>
          </a:xfrm>
          <a:prstGeom prst="rect">
            <a:avLst/>
          </a:prstGeom>
        </p:spPr>
      </p:pic>
      <p:sp>
        <p:nvSpPr>
          <p:cNvPr id="27"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
        <p:nvSpPr>
          <p:cNvPr id="28" name="TextBox 27"/>
          <p:cNvSpPr txBox="1"/>
          <p:nvPr/>
        </p:nvSpPr>
        <p:spPr>
          <a:xfrm>
            <a:off x="5105400" y="6042184"/>
            <a:ext cx="3581400" cy="461665"/>
          </a:xfrm>
          <a:prstGeom prst="rect">
            <a:avLst/>
          </a:prstGeom>
          <a:noFill/>
        </p:spPr>
        <p:txBody>
          <a:bodyPr wrap="square" rtlCol="0">
            <a:spAutoFit/>
          </a:bodyPr>
          <a:lstStyle/>
          <a:p>
            <a:r>
              <a:rPr lang="en-US" sz="1200" dirty="0">
                <a:solidFill>
                  <a:schemeClr val="accent2"/>
                </a:solidFill>
              </a:rPr>
              <a:t>TITLE</a:t>
            </a:r>
            <a:r>
              <a:rPr lang="en-US" sz="1200" baseline="0" dirty="0">
                <a:solidFill>
                  <a:schemeClr val="accent2"/>
                </a:solidFill>
              </a:rPr>
              <a:t> | MM/DD/YEAR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pc="100" dirty="0">
                <a:solidFill>
                  <a:srgbClr val="909194"/>
                </a:solidFill>
                <a:latin typeface="+mn-lt"/>
                <a:ea typeface="Verdana" charset="0"/>
                <a:cs typeface="Verdana" charset="0"/>
              </a:rPr>
              <a:t>© 2019 Foster Swift Collins &amp; Smith, PC </a:t>
            </a:r>
          </a:p>
        </p:txBody>
      </p:sp>
    </p:spTree>
    <p:extLst>
      <p:ext uri="{BB962C8B-B14F-4D97-AF65-F5344CB8AC3E}">
        <p14:creationId xmlns:p14="http://schemas.microsoft.com/office/powerpoint/2010/main" val="283473281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600202"/>
            <a:ext cx="8229600" cy="4063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dirty="0"/>
          </a:p>
        </p:txBody>
      </p:sp>
    </p:spTree>
    <p:extLst>
      <p:ext uri="{BB962C8B-B14F-4D97-AF65-F5344CB8AC3E}">
        <p14:creationId xmlns:p14="http://schemas.microsoft.com/office/powerpoint/2010/main" val="2161630587"/>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28796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0"/>
            <a:ext cx="6019800" cy="5287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Tree>
    <p:extLst>
      <p:ext uri="{BB962C8B-B14F-4D97-AF65-F5344CB8AC3E}">
        <p14:creationId xmlns:p14="http://schemas.microsoft.com/office/powerpoint/2010/main" val="65906400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esentation Terms of Use">
    <p:spTree>
      <p:nvGrpSpPr>
        <p:cNvPr id="1" name=""/>
        <p:cNvGrpSpPr/>
        <p:nvPr/>
      </p:nvGrpSpPr>
      <p:grpSpPr>
        <a:xfrm>
          <a:off x="0" y="0"/>
          <a:ext cx="0" cy="0"/>
          <a:chOff x="0" y="0"/>
          <a:chExt cx="0" cy="0"/>
        </a:xfrm>
      </p:grpSpPr>
      <p:sp>
        <p:nvSpPr>
          <p:cNvPr id="3" name="TextBox 2"/>
          <p:cNvSpPr txBox="1"/>
          <p:nvPr/>
        </p:nvSpPr>
        <p:spPr>
          <a:xfrm>
            <a:off x="1371600" y="1092201"/>
            <a:ext cx="6400800" cy="2585323"/>
          </a:xfrm>
          <a:prstGeom prst="rect">
            <a:avLst/>
          </a:prstGeom>
          <a:noFill/>
        </p:spPr>
        <p:txBody>
          <a:bodyPr wrap="square" rtlCol="0">
            <a:spAutoFit/>
          </a:bodyPr>
          <a:lstStyle/>
          <a:p>
            <a:r>
              <a:rPr lang="en-US" sz="1800" b="1" kern="1200" dirty="0">
                <a:solidFill>
                  <a:schemeClr val="tx1"/>
                </a:solidFill>
                <a:effectLst/>
                <a:latin typeface="+mn-lt"/>
                <a:ea typeface="+mn-ea"/>
                <a:cs typeface="+mn-cs"/>
              </a:rPr>
              <a:t>Presentation</a:t>
            </a:r>
            <a:r>
              <a:rPr lang="en-US" sz="1800" b="1" kern="1200" baseline="0" dirty="0">
                <a:solidFill>
                  <a:schemeClr val="tx1"/>
                </a:solidFill>
                <a:effectLst/>
                <a:latin typeface="+mn-lt"/>
                <a:ea typeface="+mn-ea"/>
                <a:cs typeface="+mn-cs"/>
              </a:rPr>
              <a:t> Terms of Use</a:t>
            </a:r>
            <a:endParaRPr lang="en-US" sz="1800" b="1"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Foster Swift Collins &amp; Smith, PC presentations are intended for our clients and friends. This presentation highlights specific areas of the law. This communication is not legal advice. The information provided is current as of the date of the presentation. Those viewing the presentation should consult an attorney to determine how the information applies to any specific situation.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Copyright © 2019 Foster Swift Collins &amp; Smith, PC</a:t>
            </a:r>
            <a:endParaRPr lang="en-US" dirty="0"/>
          </a:p>
        </p:txBody>
      </p:sp>
      <p:sp>
        <p:nvSpPr>
          <p:cNvPr id="4"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
        <p:nvSpPr>
          <p:cNvPr id="5" name="TextBox 4"/>
          <p:cNvSpPr txBox="1"/>
          <p:nvPr/>
        </p:nvSpPr>
        <p:spPr>
          <a:xfrm>
            <a:off x="1371600" y="1092201"/>
            <a:ext cx="6400800" cy="2585323"/>
          </a:xfrm>
          <a:prstGeom prst="rect">
            <a:avLst/>
          </a:prstGeom>
          <a:noFill/>
        </p:spPr>
        <p:txBody>
          <a:bodyPr wrap="square" rtlCol="0">
            <a:spAutoFit/>
          </a:bodyPr>
          <a:lstStyle/>
          <a:p>
            <a:r>
              <a:rPr lang="en-US" sz="1800" b="1" kern="1200" dirty="0">
                <a:solidFill>
                  <a:schemeClr val="tx1"/>
                </a:solidFill>
                <a:effectLst/>
                <a:latin typeface="+mn-lt"/>
                <a:ea typeface="+mn-ea"/>
                <a:cs typeface="+mn-cs"/>
              </a:rPr>
              <a:t>Presentation</a:t>
            </a:r>
            <a:r>
              <a:rPr lang="en-US" sz="1800" b="1" kern="1200" baseline="0" dirty="0">
                <a:solidFill>
                  <a:schemeClr val="tx1"/>
                </a:solidFill>
                <a:effectLst/>
                <a:latin typeface="+mn-lt"/>
                <a:ea typeface="+mn-ea"/>
                <a:cs typeface="+mn-cs"/>
              </a:rPr>
              <a:t> Terms of Use</a:t>
            </a:r>
            <a:endParaRPr lang="en-US" sz="1800" b="1"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Foster Swift Collins &amp; Smith, PC presentations are intended for our clients and friends. This presentation highlights specific areas of the law. This communication is not legal advice. The information provided is current as of the date of the presentation. Those viewing the presentation should consult an attorney to determine how the information applies to any specific situation.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Copyright </a:t>
            </a:r>
            <a:r>
              <a:rPr lang="en-US" sz="1800"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15426838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20E81-2DE5-49C5-8D1F-F6FAC9064708}" type="datetimeFigureOut">
              <a:rPr lang="en-US" smtClean="0"/>
              <a:t>10/30/2020</a:t>
            </a:fld>
            <a:endParaRPr lang="en-US" dirty="0"/>
          </a:p>
        </p:txBody>
      </p:sp>
      <p:sp>
        <p:nvSpPr>
          <p:cNvPr id="5" name="Footer Placeholder 4"/>
          <p:cNvSpPr>
            <a:spLocks noGrp="1"/>
          </p:cNvSpPr>
          <p:nvPr>
            <p:ph type="ftr" sz="quarter" idx="11"/>
          </p:nvPr>
        </p:nvSpPr>
        <p:spPr>
          <a:xfrm>
            <a:off x="1600200" y="58674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0CB5A4D-0DB1-4A75-8CF7-AC0AD4405366}" type="slidenum">
              <a:rPr lang="en-US" smtClean="0"/>
              <a:t>‹#›</a:t>
            </a:fld>
            <a:endParaRPr lang="en-US" dirty="0"/>
          </a:p>
        </p:txBody>
      </p:sp>
    </p:spTree>
    <p:extLst>
      <p:ext uri="{BB962C8B-B14F-4D97-AF65-F5344CB8AC3E}">
        <p14:creationId xmlns:p14="http://schemas.microsoft.com/office/powerpoint/2010/main" val="270475612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2"/>
            <a:ext cx="8229600" cy="4063999"/>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Tree>
    <p:extLst>
      <p:ext uri="{BB962C8B-B14F-4D97-AF65-F5344CB8AC3E}">
        <p14:creationId xmlns:p14="http://schemas.microsoft.com/office/powerpoint/2010/main" val="166654531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13187"/>
            <a:ext cx="7772400" cy="1649412"/>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413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Tree>
    <p:extLst>
      <p:ext uri="{BB962C8B-B14F-4D97-AF65-F5344CB8AC3E}">
        <p14:creationId xmlns:p14="http://schemas.microsoft.com/office/powerpoint/2010/main" val="37523237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063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063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7CCABFB-C389-4B68-969B-7D94B11A2633}" type="slidenum">
              <a:rPr lang="en-US" smtClean="0"/>
              <a:t>‹#›</a:t>
            </a:fld>
            <a:endParaRPr lang="en-US"/>
          </a:p>
        </p:txBody>
      </p:sp>
      <p:sp>
        <p:nvSpPr>
          <p:cNvPr id="6" name="Slide Number Placeholder 5"/>
          <p:cNvSpPr txBox="1">
            <a:spLocks/>
          </p:cNvSpPr>
          <p:nvPr/>
        </p:nvSpPr>
        <p:spPr>
          <a:xfrm>
            <a:off x="4305302" y="6071896"/>
            <a:ext cx="533399" cy="486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EB52C7-A872-D743-B0AE-03F8F296A909}" type="slidenum">
              <a:rPr lang="en-US" smtClean="0"/>
              <a:pPr/>
              <a:t>‹#›</a:t>
            </a:fld>
            <a:endParaRPr lang="en-US" dirty="0"/>
          </a:p>
        </p:txBody>
      </p:sp>
      <p:sp>
        <p:nvSpPr>
          <p:cNvPr id="8" name="Slide Number Placeholder 5"/>
          <p:cNvSpPr txBox="1">
            <a:spLocks/>
          </p:cNvSpPr>
          <p:nvPr/>
        </p:nvSpPr>
        <p:spPr>
          <a:xfrm>
            <a:off x="4305302" y="6071896"/>
            <a:ext cx="533399" cy="486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3638196812"/>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7"/>
            <a:ext cx="4040188" cy="34893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7"/>
            <a:ext cx="4041775" cy="34893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67CCABFB-C389-4B68-969B-7D94B11A2633}" type="slidenum">
              <a:rPr lang="en-US" smtClean="0"/>
              <a:t>‹#›</a:t>
            </a:fld>
            <a:endParaRPr lang="en-US"/>
          </a:p>
        </p:txBody>
      </p:sp>
      <p:sp>
        <p:nvSpPr>
          <p:cNvPr id="8" name="Slide Number Placeholder 5"/>
          <p:cNvSpPr txBox="1">
            <a:spLocks/>
          </p:cNvSpPr>
          <p:nvPr/>
        </p:nvSpPr>
        <p:spPr>
          <a:xfrm>
            <a:off x="4305302" y="6071896"/>
            <a:ext cx="533399" cy="486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EB52C7-A872-D743-B0AE-03F8F296A909}" type="slidenum">
              <a:rPr lang="en-US" smtClean="0"/>
              <a:pPr/>
              <a:t>‹#›</a:t>
            </a:fld>
            <a:endParaRPr lang="en-US" dirty="0"/>
          </a:p>
        </p:txBody>
      </p:sp>
      <p:sp>
        <p:nvSpPr>
          <p:cNvPr id="10" name="Slide Number Placeholder 5"/>
          <p:cNvSpPr txBox="1">
            <a:spLocks/>
          </p:cNvSpPr>
          <p:nvPr/>
        </p:nvSpPr>
        <p:spPr>
          <a:xfrm>
            <a:off x="4305302" y="6071896"/>
            <a:ext cx="533399" cy="486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243773297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Tree>
    <p:extLst>
      <p:ext uri="{BB962C8B-B14F-4D97-AF65-F5344CB8AC3E}">
        <p14:creationId xmlns:p14="http://schemas.microsoft.com/office/powerpoint/2010/main" val="240147667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62859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chor="ctr">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3575050" y="1676402"/>
            <a:ext cx="5111750" cy="3886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676402"/>
            <a:ext cx="3008313" cy="3886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Tree>
    <p:extLst>
      <p:ext uri="{BB962C8B-B14F-4D97-AF65-F5344CB8AC3E}">
        <p14:creationId xmlns:p14="http://schemas.microsoft.com/office/powerpoint/2010/main" val="103201848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84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84201"/>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275138"/>
            <a:ext cx="54864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252828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alphaModFix/>
            <a:extLst>
              <a:ext uri="{28A0092B-C50C-407E-A947-70E740481C1C}">
                <a14:useLocalDpi xmlns:a14="http://schemas.microsoft.com/office/drawing/2010/main" val="0"/>
              </a:ext>
            </a:extLst>
          </a:blip>
          <a:srcRect t="21239" b="8849"/>
          <a:stretch/>
        </p:blipFill>
        <p:spPr>
          <a:xfrm>
            <a:off x="3" y="5729288"/>
            <a:ext cx="9143999" cy="1128712"/>
          </a:xfrm>
          <a:prstGeom prst="rect">
            <a:avLst/>
          </a:prstGeom>
        </p:spPr>
      </p:pic>
      <p:sp>
        <p:nvSpPr>
          <p:cNvPr id="9" name="Rectangle 8"/>
          <p:cNvSpPr/>
          <p:nvPr/>
        </p:nvSpPr>
        <p:spPr>
          <a:xfrm>
            <a:off x="1" y="5729288"/>
            <a:ext cx="9144000" cy="100013"/>
          </a:xfrm>
          <a:prstGeom prst="rect">
            <a:avLst/>
          </a:prstGeom>
          <a:solidFill>
            <a:srgbClr val="909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7201" y="6128857"/>
            <a:ext cx="2033895" cy="454988"/>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600202"/>
            <a:ext cx="8229600" cy="4063999"/>
          </a:xfrm>
          <a:prstGeom prst="rect">
            <a:avLst/>
          </a:prstGeom>
        </p:spPr>
        <p:txBody>
          <a:bodyPr vert="horz" lIns="0" tIns="45720" rIns="0" bIns="45720" rtlCol="0">
            <a:normAutofit/>
          </a:bodyPr>
          <a:lstStyle/>
          <a:p>
            <a:pPr lvl="0"/>
            <a:r>
              <a:rPr lang="en-US" dirty="0"/>
              <a:t>Click to add text</a:t>
            </a:r>
          </a:p>
        </p:txBody>
      </p:sp>
      <p:sp>
        <p:nvSpPr>
          <p:cNvPr id="12" name="Slide Number Placeholder 5"/>
          <p:cNvSpPr>
            <a:spLocks noGrp="1"/>
          </p:cNvSpPr>
          <p:nvPr>
            <p:ph type="sldNum" sz="quarter" idx="4"/>
          </p:nvPr>
        </p:nvSpPr>
        <p:spPr>
          <a:xfrm>
            <a:off x="4305302" y="6071896"/>
            <a:ext cx="533399"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20CB5A4D-0DB1-4A75-8CF7-AC0AD4405366}" type="slidenum">
              <a:rPr lang="en-US" smtClean="0"/>
              <a:t>‹#›</a:t>
            </a:fld>
            <a:endParaRPr lang="en-US"/>
          </a:p>
        </p:txBody>
      </p:sp>
      <p:sp>
        <p:nvSpPr>
          <p:cNvPr id="5" name="TextBox 4"/>
          <p:cNvSpPr txBox="1"/>
          <p:nvPr/>
        </p:nvSpPr>
        <p:spPr>
          <a:xfrm>
            <a:off x="5105400" y="6042184"/>
            <a:ext cx="3581400" cy="461665"/>
          </a:xfrm>
          <a:prstGeom prst="rect">
            <a:avLst/>
          </a:prstGeom>
          <a:noFill/>
        </p:spPr>
        <p:txBody>
          <a:bodyPr wrap="square" rtlCol="0">
            <a:spAutoFit/>
          </a:bodyPr>
          <a:lstStyle/>
          <a:p>
            <a:r>
              <a:rPr lang="en-US" sz="1200" baseline="0" dirty="0" smtClean="0">
                <a:solidFill>
                  <a:schemeClr val="accent2"/>
                </a:solidFill>
              </a:rPr>
              <a:t>MPELRA| 10/30/2020</a:t>
            </a:r>
            <a:endParaRPr lang="en-US" sz="1200" baseline="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spc="100" dirty="0">
                <a:solidFill>
                  <a:srgbClr val="909194"/>
                </a:solidFill>
                <a:latin typeface="+mn-lt"/>
                <a:ea typeface="Verdana" charset="0"/>
                <a:cs typeface="Verdana" charset="0"/>
              </a:rPr>
              <a:t>© 2020 Foster Swift Collins &amp; Smith, PC </a:t>
            </a:r>
          </a:p>
        </p:txBody>
      </p:sp>
    </p:spTree>
    <p:extLst>
      <p:ext uri="{BB962C8B-B14F-4D97-AF65-F5344CB8AC3E}">
        <p14:creationId xmlns:p14="http://schemas.microsoft.com/office/powerpoint/2010/main" val="29593853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b="1" kern="1200">
          <a:solidFill>
            <a:schemeClr val="accent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SzPct val="80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SzPct val="80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fosterswift.com/" TargetMode="External"/><Relationship Id="rId2" Type="http://schemas.openxmlformats.org/officeDocument/2006/relationships/hyperlink" Target="mailto:chammond@fosterswift.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667000"/>
          </a:xfrm>
        </p:spPr>
        <p:txBody>
          <a:bodyPr>
            <a:normAutofit/>
          </a:bodyPr>
          <a:lstStyle/>
          <a:p>
            <a:pPr algn="ctr"/>
            <a:r>
              <a:rPr lang="en-US" dirty="0"/>
              <a:t>Michigan Public Employer Labor Relations </a:t>
            </a:r>
            <a:r>
              <a:rPr lang="en-US" dirty="0" smtClean="0"/>
              <a:t>Association</a:t>
            </a:r>
            <a:br>
              <a:rPr lang="en-US" dirty="0" smtClean="0"/>
            </a:br>
            <a:r>
              <a:rPr lang="en-US" sz="1300" dirty="0" smtClean="0"/>
              <a:t>______________________________________________________________________________</a:t>
            </a:r>
            <a:br>
              <a:rPr lang="en-US" sz="1300" dirty="0" smtClean="0"/>
            </a:br>
            <a:r>
              <a:rPr lang="en-US" dirty="0"/>
              <a:t/>
            </a:r>
            <a:br>
              <a:rPr lang="en-US" dirty="0"/>
            </a:br>
            <a:r>
              <a:rPr lang="en-US" sz="2000" dirty="0" smtClean="0"/>
              <a:t>GENDER </a:t>
            </a:r>
            <a:r>
              <a:rPr lang="en-US" sz="2000" dirty="0"/>
              <a:t>AND LGBTQ ISSUES </a:t>
            </a:r>
          </a:p>
        </p:txBody>
      </p:sp>
      <p:sp>
        <p:nvSpPr>
          <p:cNvPr id="3" name="Subtitle 2"/>
          <p:cNvSpPr>
            <a:spLocks noGrp="1"/>
          </p:cNvSpPr>
          <p:nvPr>
            <p:ph type="subTitle" idx="1"/>
          </p:nvPr>
        </p:nvSpPr>
        <p:spPr>
          <a:xfrm>
            <a:off x="1371600" y="3505200"/>
            <a:ext cx="6400800" cy="1600200"/>
          </a:xfrm>
        </p:spPr>
        <p:txBody>
          <a:bodyPr>
            <a:normAutofit fontScale="92500" lnSpcReduction="10000"/>
          </a:bodyPr>
          <a:lstStyle/>
          <a:p>
            <a:endParaRPr lang="en-US" sz="2600" dirty="0" smtClean="0">
              <a:solidFill>
                <a:schemeClr val="accent1"/>
              </a:solidFill>
            </a:endParaRPr>
          </a:p>
          <a:p>
            <a:r>
              <a:rPr lang="en-US" sz="1900" dirty="0" smtClean="0">
                <a:solidFill>
                  <a:schemeClr val="accent1"/>
                </a:solidFill>
              </a:rPr>
              <a:t>OCTOBER 30, 2020</a:t>
            </a:r>
          </a:p>
          <a:p>
            <a:endParaRPr lang="en-US" sz="2600" dirty="0">
              <a:solidFill>
                <a:schemeClr val="accent1"/>
              </a:solidFill>
            </a:endParaRPr>
          </a:p>
          <a:p>
            <a:r>
              <a:rPr lang="en-US" sz="2600" dirty="0">
                <a:solidFill>
                  <a:schemeClr val="accent1"/>
                </a:solidFill>
              </a:rPr>
              <a:t>Clifford L. </a:t>
            </a:r>
            <a:r>
              <a:rPr lang="en-US" sz="2600" dirty="0" smtClean="0">
                <a:solidFill>
                  <a:schemeClr val="accent1"/>
                </a:solidFill>
              </a:rPr>
              <a:t>Hammond</a:t>
            </a:r>
          </a:p>
          <a:p>
            <a:endParaRPr lang="en-US" sz="2600" dirty="0">
              <a:solidFill>
                <a:schemeClr val="accent1"/>
              </a:solidFill>
            </a:endParaRPr>
          </a:p>
        </p:txBody>
      </p:sp>
    </p:spTree>
    <p:extLst>
      <p:ext uri="{BB962C8B-B14F-4D97-AF65-F5344CB8AC3E}">
        <p14:creationId xmlns:p14="http://schemas.microsoft.com/office/powerpoint/2010/main" val="33623625"/>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Undeterred, Bostock filed an appeal to the 11 Circuit Court of Appeals.</a:t>
            </a:r>
          </a:p>
          <a:p>
            <a:r>
              <a:rPr lang="en-US" i="1" dirty="0" smtClean="0"/>
              <a:t>But the Court upheld the lower court.</a:t>
            </a:r>
          </a:p>
          <a:p>
            <a:r>
              <a:rPr lang="en-US" i="1" dirty="0" smtClean="0"/>
              <a:t>The Appeals Court found that it could not overrule precedent without the Supreme Court or a full body of the Court overturning that prior decision.</a:t>
            </a:r>
          </a:p>
        </p:txBody>
      </p:sp>
    </p:spTree>
    <p:extLst>
      <p:ext uri="{BB962C8B-B14F-4D97-AF65-F5344CB8AC3E}">
        <p14:creationId xmlns:p14="http://schemas.microsoft.com/office/powerpoint/2010/main" val="76232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fontScale="85000" lnSpcReduction="10000"/>
          </a:bodyPr>
          <a:lstStyle/>
          <a:p>
            <a:r>
              <a:rPr lang="en-US" i="1" dirty="0" smtClean="0"/>
              <a:t>The case was appealed to the U.S. Supreme Court who agreed to hear the case.</a:t>
            </a:r>
          </a:p>
          <a:p>
            <a:r>
              <a:rPr lang="en-US" i="1" dirty="0"/>
              <a:t>Title VII prohibits employers from discriminating against any individual “because of such individual’s race, color, religion, sex, or national origin.” </a:t>
            </a:r>
            <a:endParaRPr lang="en-US" i="1" dirty="0" smtClean="0"/>
          </a:p>
          <a:p>
            <a:r>
              <a:rPr lang="en-US" i="1" dirty="0" smtClean="0"/>
              <a:t>The question before the court was:</a:t>
            </a:r>
          </a:p>
          <a:p>
            <a:pPr lvl="1"/>
            <a:r>
              <a:rPr lang="en-US" i="1" dirty="0" smtClean="0"/>
              <a:t>Does Title VII, which prohibits employment discrimination “because of sex” encompass discrimination based on an individual's sexual orientation. </a:t>
            </a:r>
          </a:p>
        </p:txBody>
      </p:sp>
    </p:spTree>
    <p:extLst>
      <p:ext uri="{BB962C8B-B14F-4D97-AF65-F5344CB8AC3E}">
        <p14:creationId xmlns:p14="http://schemas.microsoft.com/office/powerpoint/2010/main" val="475965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fontScale="85000" lnSpcReduction="20000"/>
          </a:bodyPr>
          <a:lstStyle/>
          <a:p>
            <a:r>
              <a:rPr lang="en-US" i="1" dirty="0" smtClean="0"/>
              <a:t>The Michigan case, R.G. &amp; G.R. Harris Funeral Homes, is much better known around here, as it started at a Garden City Funeral Home.</a:t>
            </a:r>
          </a:p>
          <a:p>
            <a:r>
              <a:rPr lang="en-US" i="1" dirty="0" smtClean="0"/>
              <a:t>Aimee Stephens presented as a male when hired.</a:t>
            </a:r>
          </a:p>
          <a:p>
            <a:r>
              <a:rPr lang="en-US" i="1" dirty="0" smtClean="0"/>
              <a:t>She worked for 6 years.</a:t>
            </a:r>
          </a:p>
          <a:p>
            <a:r>
              <a:rPr lang="en-US" i="1" dirty="0" smtClean="0"/>
              <a:t>She then wrote a letter to the funeral home explaining that she planned to live and work full time as a woman after returning from her vacation.</a:t>
            </a:r>
          </a:p>
          <a:p>
            <a:r>
              <a:rPr lang="en-US" i="1" dirty="0" smtClean="0"/>
              <a:t>She was promptly fired, telling her, “this is not going to work out.”</a:t>
            </a:r>
          </a:p>
        </p:txBody>
      </p:sp>
    </p:spTree>
    <p:extLst>
      <p:ext uri="{BB962C8B-B14F-4D97-AF65-F5344CB8AC3E}">
        <p14:creationId xmlns:p14="http://schemas.microsoft.com/office/powerpoint/2010/main" val="936702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In the High Altitude case, Donald </a:t>
            </a:r>
            <a:r>
              <a:rPr lang="en-US" i="1" dirty="0" err="1" smtClean="0"/>
              <a:t>Zarda</a:t>
            </a:r>
            <a:r>
              <a:rPr lang="en-US" i="1" dirty="0" smtClean="0"/>
              <a:t> worked as a skydiving instructor at Altitude Express in New York.</a:t>
            </a:r>
          </a:p>
          <a:p>
            <a:r>
              <a:rPr lang="en-US" i="1" dirty="0" smtClean="0"/>
              <a:t>After several seasons with the company, Mr. </a:t>
            </a:r>
            <a:r>
              <a:rPr lang="en-US" i="1" dirty="0" err="1" smtClean="0"/>
              <a:t>Zarda</a:t>
            </a:r>
            <a:r>
              <a:rPr lang="en-US" i="1" dirty="0" smtClean="0"/>
              <a:t> mentioned that he was gay and, days later he was fired.</a:t>
            </a:r>
          </a:p>
        </p:txBody>
      </p:sp>
    </p:spTree>
    <p:extLst>
      <p:ext uri="{BB962C8B-B14F-4D97-AF65-F5344CB8AC3E}">
        <p14:creationId xmlns:p14="http://schemas.microsoft.com/office/powerpoint/2010/main" val="278332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Justice Gorsuch wrote the opinion of the Court.</a:t>
            </a:r>
          </a:p>
          <a:p>
            <a:endParaRPr lang="en-US" i="1" dirty="0"/>
          </a:p>
          <a:p>
            <a:r>
              <a:rPr lang="en-US" i="1" dirty="0" smtClean="0"/>
              <a:t>In a 6-3 decision, the SCOTUS could not have been more clear on its holding.</a:t>
            </a:r>
          </a:p>
        </p:txBody>
      </p:sp>
    </p:spTree>
    <p:extLst>
      <p:ext uri="{BB962C8B-B14F-4D97-AF65-F5344CB8AC3E}">
        <p14:creationId xmlns:p14="http://schemas.microsoft.com/office/powerpoint/2010/main" val="355545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Justice Gorsuch wrote that looking at the plain meaning of the language of the statute, the answer is yes. </a:t>
            </a:r>
          </a:p>
          <a:p>
            <a:r>
              <a:rPr lang="en-US" i="1" dirty="0" smtClean="0"/>
              <a:t>Discrimination on the basis of homosexuality or transgender status requires an employer to intentionally treat employees differently because of their sex.</a:t>
            </a:r>
          </a:p>
        </p:txBody>
      </p:sp>
    </p:spTree>
    <p:extLst>
      <p:ext uri="{BB962C8B-B14F-4D97-AF65-F5344CB8AC3E}">
        <p14:creationId xmlns:p14="http://schemas.microsoft.com/office/powerpoint/2010/main" val="281113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fontScale="92500" lnSpcReduction="10000"/>
          </a:bodyPr>
          <a:lstStyle/>
          <a:p>
            <a:r>
              <a:rPr lang="en-US" i="1" dirty="0" smtClean="0"/>
              <a:t>Interestingly, the Court gave legislative history of Title VII no weight.</a:t>
            </a:r>
          </a:p>
          <a:p>
            <a:r>
              <a:rPr lang="en-US" i="1" dirty="0" smtClean="0"/>
              <a:t>They acknowledged that there was no doubt almost no one would have expected Title VII to have applied to Title VII to homosexual or transgender persons when the law was passed in 1964.</a:t>
            </a:r>
          </a:p>
          <a:p>
            <a:r>
              <a:rPr lang="en-US" i="1" dirty="0" smtClean="0"/>
              <a:t>But held that is irrelevant. The law says what it says.</a:t>
            </a:r>
          </a:p>
        </p:txBody>
      </p:sp>
    </p:spTree>
    <p:extLst>
      <p:ext uri="{BB962C8B-B14F-4D97-AF65-F5344CB8AC3E}">
        <p14:creationId xmlns:p14="http://schemas.microsoft.com/office/powerpoint/2010/main" val="146901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pPr lvl="0"/>
            <a:r>
              <a:rPr lang="en-US" dirty="0" smtClean="0">
                <a:solidFill>
                  <a:prstClr val="black"/>
                </a:solidFill>
              </a:rPr>
              <a:t>Now that it is clear that Title </a:t>
            </a:r>
            <a:r>
              <a:rPr lang="en-US" dirty="0">
                <a:solidFill>
                  <a:prstClr val="black"/>
                </a:solidFill>
              </a:rPr>
              <a:t>VII covers discrimination based on being gay or </a:t>
            </a:r>
            <a:r>
              <a:rPr lang="en-US" dirty="0" smtClean="0">
                <a:solidFill>
                  <a:prstClr val="black"/>
                </a:solidFill>
              </a:rPr>
              <a:t>transgender, two questions are:</a:t>
            </a:r>
          </a:p>
          <a:p>
            <a:pPr lvl="1"/>
            <a:r>
              <a:rPr lang="en-US" dirty="0"/>
              <a:t>W</a:t>
            </a:r>
            <a:r>
              <a:rPr lang="en-US" dirty="0" smtClean="0"/>
              <a:t>hat </a:t>
            </a:r>
            <a:r>
              <a:rPr lang="en-US" dirty="0"/>
              <a:t>do employers need to do to make sure they are in compliance?</a:t>
            </a:r>
          </a:p>
          <a:p>
            <a:pPr lvl="1"/>
            <a:r>
              <a:rPr lang="en-US" dirty="0"/>
              <a:t>Are there Exceptions? </a:t>
            </a:r>
            <a:endParaRPr lang="en-US" dirty="0">
              <a:solidFill>
                <a:prstClr val="black"/>
              </a:solidFill>
            </a:endParaRPr>
          </a:p>
          <a:p>
            <a:endParaRPr lang="en-US" i="1" dirty="0" smtClean="0"/>
          </a:p>
        </p:txBody>
      </p:sp>
    </p:spTree>
    <p:extLst>
      <p:ext uri="{BB962C8B-B14F-4D97-AF65-F5344CB8AC3E}">
        <p14:creationId xmlns:p14="http://schemas.microsoft.com/office/powerpoint/2010/main" val="980850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fontScale="85000" lnSpcReduction="10000"/>
          </a:bodyPr>
          <a:lstStyle/>
          <a:p>
            <a:r>
              <a:rPr lang="en-US" dirty="0" smtClean="0">
                <a:solidFill>
                  <a:prstClr val="black"/>
                </a:solidFill>
              </a:rPr>
              <a:t>Audit.</a:t>
            </a:r>
          </a:p>
          <a:p>
            <a:r>
              <a:rPr lang="en-US" dirty="0" smtClean="0">
                <a:solidFill>
                  <a:prstClr val="black"/>
                </a:solidFill>
              </a:rPr>
              <a:t>Policies.</a:t>
            </a:r>
          </a:p>
          <a:p>
            <a:r>
              <a:rPr lang="en-US" dirty="0" smtClean="0">
                <a:solidFill>
                  <a:prstClr val="black"/>
                </a:solidFill>
              </a:rPr>
              <a:t>Practices.</a:t>
            </a:r>
          </a:p>
          <a:p>
            <a:r>
              <a:rPr lang="en-US" dirty="0" smtClean="0">
                <a:solidFill>
                  <a:prstClr val="black"/>
                </a:solidFill>
              </a:rPr>
              <a:t>Training.</a:t>
            </a:r>
          </a:p>
          <a:p>
            <a:r>
              <a:rPr lang="en-US" dirty="0" smtClean="0"/>
              <a:t>As to exceptions.  Perhaps</a:t>
            </a:r>
            <a:r>
              <a:rPr lang="en-US" dirty="0"/>
              <a:t>, there is a brief mention of religious exceptions. But they are vague, narrow and essentially left for other decisions down the road</a:t>
            </a:r>
            <a:r>
              <a:rPr lang="en-US" dirty="0" smtClean="0"/>
              <a:t>.</a:t>
            </a:r>
          </a:p>
          <a:p>
            <a:r>
              <a:rPr lang="en-US" dirty="0" smtClean="0"/>
              <a:t>Legislation pending. Issues on religious issues is the big next issue.</a:t>
            </a:r>
            <a:endParaRPr lang="en-US" dirty="0"/>
          </a:p>
          <a:p>
            <a:pPr lvl="0"/>
            <a:endParaRPr lang="en-US" i="1" dirty="0" smtClean="0"/>
          </a:p>
        </p:txBody>
      </p:sp>
    </p:spTree>
    <p:extLst>
      <p:ext uri="{BB962C8B-B14F-4D97-AF65-F5344CB8AC3E}">
        <p14:creationId xmlns:p14="http://schemas.microsoft.com/office/powerpoint/2010/main" val="2308045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lnSpcReduction="10000"/>
          </a:bodyPr>
          <a:lstStyle/>
          <a:p>
            <a:pPr marL="0" indent="0">
              <a:buNone/>
            </a:pPr>
            <a:r>
              <a:rPr lang="en-US" i="1" dirty="0" smtClean="0"/>
              <a:t>EEOC APPROACH TO TRANSGENDER INDIVIDUALS</a:t>
            </a:r>
          </a:p>
          <a:p>
            <a:r>
              <a:rPr lang="en-US" i="1" dirty="0" smtClean="0">
                <a:solidFill>
                  <a:prstClr val="black"/>
                </a:solidFill>
              </a:rPr>
              <a:t>The </a:t>
            </a:r>
            <a:r>
              <a:rPr lang="en-US" i="1" dirty="0">
                <a:solidFill>
                  <a:prstClr val="black"/>
                </a:solidFill>
              </a:rPr>
              <a:t>EEOC's decision in Macy v. Dep't of Justice, EEOC Appeal No. 0120120821, 2012 WL 1435995 (E.E.O.C.) (April 20, 2012), represents the Commission's position that discrimination against an individual because that person is transgender (also known as gender identity discrimination) is discrimination because of sex. </a:t>
            </a:r>
            <a:endParaRPr lang="en-US" i="1" dirty="0" smtClean="0"/>
          </a:p>
        </p:txBody>
      </p:sp>
    </p:spTree>
    <p:extLst>
      <p:ext uri="{BB962C8B-B14F-4D97-AF65-F5344CB8AC3E}">
        <p14:creationId xmlns:p14="http://schemas.microsoft.com/office/powerpoint/2010/main" val="313401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New?</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3574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700463"/>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75723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49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0000" lnSpcReduction="20000"/>
          </a:bodyPr>
          <a:lstStyle/>
          <a:p>
            <a:pPr marL="0" indent="0">
              <a:buNone/>
            </a:pPr>
            <a:r>
              <a:rPr lang="en-US" i="1" dirty="0" smtClean="0"/>
              <a:t>EEOC APPROACH TO TRANSGENDER INDIVIDUALS</a:t>
            </a:r>
          </a:p>
          <a:p>
            <a:pPr marL="0" indent="0">
              <a:buNone/>
            </a:pPr>
            <a:endParaRPr lang="en-US" i="1" dirty="0" smtClean="0"/>
          </a:p>
          <a:p>
            <a:r>
              <a:rPr lang="en-US" i="1" dirty="0">
                <a:solidFill>
                  <a:prstClr val="black"/>
                </a:solidFill>
              </a:rPr>
              <a:t>Jameson v. U.S. Postal Service, EEOC Appeal No. 0120130992, 2013 WL 2368729 (E.E.O.C.) (May 20, 2013) (intentional and repeated misuse of a transgender employee's name and pronoun are </a:t>
            </a:r>
            <a:r>
              <a:rPr lang="en-US" i="1" dirty="0">
                <a:solidFill>
                  <a:srgbClr val="FF0000"/>
                </a:solidFill>
              </a:rPr>
              <a:t>severe or pervasive enough to constitute a claim of a sex based hostile work environment</a:t>
            </a:r>
            <a:r>
              <a:rPr lang="en-US" i="1" dirty="0" smtClean="0">
                <a:solidFill>
                  <a:prstClr val="black"/>
                </a:solidFill>
              </a:rPr>
              <a:t>)</a:t>
            </a:r>
          </a:p>
          <a:p>
            <a:r>
              <a:rPr lang="en-US" i="1" dirty="0" smtClean="0">
                <a:solidFill>
                  <a:prstClr val="black"/>
                </a:solidFill>
              </a:rPr>
              <a:t>Complainant </a:t>
            </a:r>
            <a:r>
              <a:rPr lang="en-US" i="1" dirty="0">
                <a:solidFill>
                  <a:prstClr val="black"/>
                </a:solidFill>
              </a:rPr>
              <a:t>v. Dep't of Veterans Affairs, EEOC Appeal No. 0120133123, 2014 WL 1653484 (E.E.O.C.) (Apr. 16, 2014) (The Agency's refusal to change a transgender employee's records to reflect his new name and gender for over a year, coupled with an Information Security Officer's hostility towards him because of the change in his gender identity from female to male, </a:t>
            </a:r>
            <a:r>
              <a:rPr lang="en-US" i="1" dirty="0">
                <a:solidFill>
                  <a:srgbClr val="FF0000"/>
                </a:solidFill>
              </a:rPr>
              <a:t>was severe or pervasive enough to constitute a claim of sex based harassment</a:t>
            </a:r>
            <a:r>
              <a:rPr lang="en-US" i="1" dirty="0">
                <a:solidFill>
                  <a:prstClr val="black"/>
                </a:solidFill>
              </a:rPr>
              <a:t>).</a:t>
            </a:r>
            <a:endParaRPr lang="en-US" i="1" dirty="0"/>
          </a:p>
        </p:txBody>
      </p:sp>
    </p:spTree>
    <p:extLst>
      <p:ext uri="{BB962C8B-B14F-4D97-AF65-F5344CB8AC3E}">
        <p14:creationId xmlns:p14="http://schemas.microsoft.com/office/powerpoint/2010/main" val="191932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0000" lnSpcReduction="20000"/>
          </a:bodyPr>
          <a:lstStyle/>
          <a:p>
            <a:pPr marL="0" indent="0">
              <a:buNone/>
            </a:pPr>
            <a:r>
              <a:rPr lang="en-US" i="1" dirty="0" smtClean="0"/>
              <a:t>EEOC APPROACH TO LESBIAN, GAY AND BISEXUAL INDIVIDUALS</a:t>
            </a:r>
          </a:p>
          <a:p>
            <a:pPr marL="0" indent="0">
              <a:buNone/>
            </a:pPr>
            <a:endParaRPr lang="en-US" i="1" dirty="0" smtClean="0"/>
          </a:p>
          <a:p>
            <a:r>
              <a:rPr lang="en-US" i="1" dirty="0" smtClean="0">
                <a:solidFill>
                  <a:prstClr val="black"/>
                </a:solidFill>
              </a:rPr>
              <a:t>Brooker </a:t>
            </a:r>
            <a:r>
              <a:rPr lang="en-US" i="1" dirty="0">
                <a:solidFill>
                  <a:prstClr val="black"/>
                </a:solidFill>
              </a:rPr>
              <a:t>v. U.S. Postal Service, EEOC Request No. 0520110680, 2013 WL 4041270 (E.E.O.C.) (May 20, 2013) (an ongoing pattern of comments and rumors referring to a complainant as being gay can be </a:t>
            </a:r>
            <a:r>
              <a:rPr lang="en-US" i="1" dirty="0">
                <a:solidFill>
                  <a:srgbClr val="FF0000"/>
                </a:solidFill>
              </a:rPr>
              <a:t>severe or pervasive enough to rise to the level of sexual harassment</a:t>
            </a:r>
            <a:r>
              <a:rPr lang="en-US" i="1" dirty="0" smtClean="0">
                <a:solidFill>
                  <a:prstClr val="black"/>
                </a:solidFill>
              </a:rPr>
              <a:t>)</a:t>
            </a:r>
          </a:p>
          <a:p>
            <a:r>
              <a:rPr lang="en-US" i="1" dirty="0" smtClean="0">
                <a:solidFill>
                  <a:prstClr val="black"/>
                </a:solidFill>
              </a:rPr>
              <a:t> </a:t>
            </a:r>
            <a:r>
              <a:rPr lang="en-US" i="1" dirty="0">
                <a:solidFill>
                  <a:prstClr val="black"/>
                </a:solidFill>
              </a:rPr>
              <a:t>Couch v. Dep't of Energy, EEOC Appeal No. 0120131136, 2013 WL 4499198 (E.E.O.C.) (Aug. 13, 2013) (allegation of harassment on the bases of </a:t>
            </a:r>
            <a:r>
              <a:rPr lang="en-US" i="1" dirty="0">
                <a:solidFill>
                  <a:srgbClr val="FF0000"/>
                </a:solidFill>
              </a:rPr>
              <a:t>"perceived sexual orientation" </a:t>
            </a:r>
            <a:r>
              <a:rPr lang="en-US" i="1" dirty="0">
                <a:solidFill>
                  <a:prstClr val="black"/>
                </a:solidFill>
              </a:rPr>
              <a:t>and reprisal resulted in a finding of sex and reprisal based harassment; the Commission noted that the words "fag" and "faggot" have been historically used in the United States as highly offensive, insulting, and degrading sex-based epithets against gay men and men who are perceived as insufficiently masculine).</a:t>
            </a:r>
            <a:endParaRPr lang="en-US" i="1" dirty="0"/>
          </a:p>
        </p:txBody>
      </p:sp>
    </p:spTree>
    <p:extLst>
      <p:ext uri="{BB962C8B-B14F-4D97-AF65-F5344CB8AC3E}">
        <p14:creationId xmlns:p14="http://schemas.microsoft.com/office/powerpoint/2010/main" val="349717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7500" lnSpcReduction="20000"/>
          </a:bodyPr>
          <a:lstStyle/>
          <a:p>
            <a:pPr marL="0" indent="0">
              <a:buNone/>
            </a:pPr>
            <a:r>
              <a:rPr lang="en-US" i="1" dirty="0" smtClean="0"/>
              <a:t>EXECUTIVE ORDER 13087</a:t>
            </a:r>
            <a:r>
              <a:rPr lang="en-US" i="1" dirty="0" smtClean="0">
                <a:solidFill>
                  <a:prstClr val="black"/>
                </a:solidFill>
              </a:rPr>
              <a:t>. </a:t>
            </a:r>
          </a:p>
          <a:p>
            <a:r>
              <a:rPr lang="en-US" i="1" dirty="0" smtClean="0">
                <a:solidFill>
                  <a:prstClr val="black"/>
                </a:solidFill>
              </a:rPr>
              <a:t>Executive </a:t>
            </a:r>
            <a:r>
              <a:rPr lang="en-US" i="1" dirty="0">
                <a:solidFill>
                  <a:prstClr val="black"/>
                </a:solidFill>
              </a:rPr>
              <a:t>Order 13087 explicitly prohibits discrimination based on sexual orientation. As such, federal agencies may retain procedures that permit employees to file complaints of sexual orientation discrimination under the Executive Order. Where an employee files a complaint under the 1614 process for discrimination on the basis of sexual orientation (as a form of sex discrimination), the complaint may be dual filed under both the 1614 and EO processes. Of course, if a complainant wants to file his or her complaint solely under the Executive Order or solely under the 1614 process, the individual is free to do so.</a:t>
            </a:r>
            <a:endParaRPr lang="en-US" i="1" dirty="0"/>
          </a:p>
        </p:txBody>
      </p:sp>
    </p:spTree>
    <p:extLst>
      <p:ext uri="{BB962C8B-B14F-4D97-AF65-F5344CB8AC3E}">
        <p14:creationId xmlns:p14="http://schemas.microsoft.com/office/powerpoint/2010/main" val="287437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62500" lnSpcReduction="20000"/>
          </a:bodyPr>
          <a:lstStyle/>
          <a:p>
            <a:pPr marL="0" indent="0">
              <a:buNone/>
            </a:pPr>
            <a:r>
              <a:rPr lang="en-US" b="1" i="1" dirty="0" smtClean="0"/>
              <a:t>Michigan</a:t>
            </a:r>
            <a:endParaRPr lang="en-US" b="1" i="1" dirty="0" smtClean="0">
              <a:solidFill>
                <a:prstClr val="black"/>
              </a:solidFill>
            </a:endParaRPr>
          </a:p>
          <a:p>
            <a:r>
              <a:rPr lang="en-US" i="1" dirty="0" smtClean="0">
                <a:solidFill>
                  <a:prstClr val="black"/>
                </a:solidFill>
              </a:rPr>
              <a:t>The MDCR will accept claims on sexual orientation and transgender and has issued interpretive statements in support of inclusion of sexual orientation and gender identity in the term “sex” in the State’s anti-discrimination statute.</a:t>
            </a:r>
          </a:p>
          <a:p>
            <a:r>
              <a:rPr lang="en-US" i="1" dirty="0" smtClean="0">
                <a:solidFill>
                  <a:prstClr val="black"/>
                </a:solidFill>
              </a:rPr>
              <a:t>The issue is case law on Michigan’s state discrimination law, the Elliot Larsen Civil Rights Act. </a:t>
            </a:r>
          </a:p>
          <a:p>
            <a:r>
              <a:rPr lang="en-US" i="1" dirty="0" smtClean="0">
                <a:solidFill>
                  <a:prstClr val="black"/>
                </a:solidFill>
              </a:rPr>
              <a:t>Snyder: Executive Directive 2018-7- any State procurement, grant, and loan programs now require that the recipients, contractors, subcontractors, will not discriminate based on sexual orientation and sexual identity.</a:t>
            </a:r>
          </a:p>
          <a:p>
            <a:r>
              <a:rPr lang="en-US" i="1" dirty="0" err="1" smtClean="0">
                <a:solidFill>
                  <a:prstClr val="black"/>
                </a:solidFill>
              </a:rPr>
              <a:t>Whitmer</a:t>
            </a:r>
            <a:r>
              <a:rPr lang="en-US" i="1" dirty="0" smtClean="0">
                <a:solidFill>
                  <a:prstClr val="black"/>
                </a:solidFill>
              </a:rPr>
              <a:t>: Executive Order 2019-09– any department, board, commission or other agency subject to supervision by the Governor under the Michigan Constitution cannot discriminate based on sex and defines “sex” as including sexual orientation and gender identity or expression. </a:t>
            </a:r>
          </a:p>
          <a:p>
            <a:r>
              <a:rPr lang="en-US" i="1" dirty="0" smtClean="0">
                <a:solidFill>
                  <a:prstClr val="black"/>
                </a:solidFill>
              </a:rPr>
              <a:t>Current push to change law. </a:t>
            </a:r>
          </a:p>
          <a:p>
            <a:r>
              <a:rPr lang="en-US" i="1" dirty="0" smtClean="0">
                <a:solidFill>
                  <a:prstClr val="black"/>
                </a:solidFill>
              </a:rPr>
              <a:t>Some counties and local bodies have made the change already.</a:t>
            </a:r>
            <a:endParaRPr lang="en-US" i="1" dirty="0"/>
          </a:p>
        </p:txBody>
      </p:sp>
    </p:spTree>
    <p:extLst>
      <p:ext uri="{BB962C8B-B14F-4D97-AF65-F5344CB8AC3E}">
        <p14:creationId xmlns:p14="http://schemas.microsoft.com/office/powerpoint/2010/main" val="418686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r>
              <a:rPr lang="en-US" dirty="0"/>
              <a:t>Protected classifications (Michigan and federal): race, color, religion, national origin, sex, gender identity and expression, age, physical or mental disability, veteran status, genetic information, citizenship, height, weight, familial status, marital status…</a:t>
            </a:r>
          </a:p>
        </p:txBody>
      </p:sp>
    </p:spTree>
    <p:extLst>
      <p:ext uri="{BB962C8B-B14F-4D97-AF65-F5344CB8AC3E}">
        <p14:creationId xmlns:p14="http://schemas.microsoft.com/office/powerpoint/2010/main" val="2695546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92500" lnSpcReduction="20000"/>
          </a:bodyPr>
          <a:lstStyle/>
          <a:p>
            <a:pPr marL="0" indent="0">
              <a:buNone/>
            </a:pPr>
            <a:r>
              <a:rPr lang="en-US" dirty="0"/>
              <a:t>It is illegal to discriminate against an individual because of their race, color, religion, </a:t>
            </a:r>
            <a:r>
              <a:rPr lang="en-US" b="1" dirty="0"/>
              <a:t>sex, </a:t>
            </a:r>
            <a:r>
              <a:rPr lang="en-US" dirty="0"/>
              <a:t>physical or mental disability, national origin, height, weight, age, veteran status, genetic information, citizenship, family status, marital status, ancestry, culture, linguistic characteristics, or common characteristics common to a specific ethnic group. It is also not lawful to discriminate against employees because they have filed a complaint alleging they were discriminated against or participated in an investigation or proceeding regarding such.</a:t>
            </a:r>
          </a:p>
        </p:txBody>
      </p:sp>
    </p:spTree>
    <p:extLst>
      <p:ext uri="{BB962C8B-B14F-4D97-AF65-F5344CB8AC3E}">
        <p14:creationId xmlns:p14="http://schemas.microsoft.com/office/powerpoint/2010/main" val="2001631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r>
              <a:rPr lang="en-US" dirty="0" smtClean="0"/>
              <a:t>It is easy to overlook that discrimination based on sexual orientation or sex identity is not limited to hiring, firing, and promotional issues.  </a:t>
            </a:r>
            <a:endParaRPr lang="en-US" dirty="0"/>
          </a:p>
          <a:p>
            <a:r>
              <a:rPr lang="en-US" dirty="0" smtClean="0"/>
              <a:t>It also applies to harassment and creating a hostile work environment.</a:t>
            </a:r>
            <a:endParaRPr lang="en-US" dirty="0"/>
          </a:p>
        </p:txBody>
      </p:sp>
    </p:spTree>
    <p:extLst>
      <p:ext uri="{BB962C8B-B14F-4D97-AF65-F5344CB8AC3E}">
        <p14:creationId xmlns:p14="http://schemas.microsoft.com/office/powerpoint/2010/main" val="148339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r>
              <a:rPr lang="en-US" dirty="0"/>
              <a:t>Harassment comes from the French word</a:t>
            </a:r>
          </a:p>
          <a:p>
            <a:pPr marL="0" indent="0">
              <a:buNone/>
            </a:pPr>
            <a:r>
              <a:rPr lang="en-US" dirty="0"/>
              <a:t>“Harasser”– which literally means to “sic a dog on someone” without provocation.</a:t>
            </a:r>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81399"/>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10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r>
              <a:rPr lang="en-US" b="1" dirty="0"/>
              <a:t>Before, During or After Work</a:t>
            </a:r>
          </a:p>
          <a:p>
            <a:r>
              <a:rPr lang="en-US" b="1" dirty="0"/>
              <a:t>Breaks</a:t>
            </a:r>
          </a:p>
          <a:p>
            <a:r>
              <a:rPr lang="en-US" b="1" dirty="0"/>
              <a:t>Lunch hour</a:t>
            </a:r>
          </a:p>
          <a:p>
            <a:r>
              <a:rPr lang="en-US" b="1" dirty="0"/>
              <a:t>Work-related events outside of office, (i.e. happy hours, work conferences, dinners, holiday, parties, picnics)</a:t>
            </a:r>
          </a:p>
          <a:p>
            <a:r>
              <a:rPr lang="en-US" b="1" dirty="0"/>
              <a:t>Social Media</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4649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85000" lnSpcReduction="20000"/>
          </a:bodyPr>
          <a:lstStyle/>
          <a:p>
            <a:r>
              <a:rPr lang="en-US" dirty="0"/>
              <a:t>To establish a hostile work environment claim under Title VII, a plaintiff must prove that: </a:t>
            </a:r>
          </a:p>
          <a:p>
            <a:r>
              <a:rPr lang="en-US" dirty="0"/>
              <a:t>(1) </a:t>
            </a:r>
            <a:r>
              <a:rPr lang="en-US" dirty="0">
                <a:solidFill>
                  <a:srgbClr val="FF0000"/>
                </a:solidFill>
              </a:rPr>
              <a:t>they were members of a protected class</a:t>
            </a:r>
            <a:r>
              <a:rPr lang="en-US" dirty="0"/>
              <a:t>; </a:t>
            </a:r>
          </a:p>
          <a:p>
            <a:r>
              <a:rPr lang="en-US" dirty="0"/>
              <a:t>(2) they were subjected to unwelcome harassment; </a:t>
            </a:r>
          </a:p>
          <a:p>
            <a:r>
              <a:rPr lang="en-US" dirty="0"/>
              <a:t>(3) the harassment was </a:t>
            </a:r>
            <a:r>
              <a:rPr lang="en-US" dirty="0">
                <a:solidFill>
                  <a:srgbClr val="FF0000"/>
                </a:solidFill>
              </a:rPr>
              <a:t>based on plaintiffs' protected status</a:t>
            </a:r>
            <a:r>
              <a:rPr lang="en-US" dirty="0"/>
              <a:t>; </a:t>
            </a:r>
          </a:p>
          <a:p>
            <a:r>
              <a:rPr lang="en-US" dirty="0"/>
              <a:t>(4) the harassment </a:t>
            </a:r>
            <a:r>
              <a:rPr lang="en-US" dirty="0">
                <a:solidFill>
                  <a:srgbClr val="FF0000"/>
                </a:solidFill>
              </a:rPr>
              <a:t>affected a term, condition, or privilege of employment</a:t>
            </a:r>
            <a:r>
              <a:rPr lang="en-US" dirty="0"/>
              <a:t>; and </a:t>
            </a:r>
          </a:p>
          <a:p>
            <a:r>
              <a:rPr lang="en-US" dirty="0"/>
              <a:t>(5) </a:t>
            </a:r>
            <a:r>
              <a:rPr lang="en-US" u="sng" dirty="0"/>
              <a:t>the employer knew or should have known about the harassing conduct but failed to take corrective or preventative actions</a:t>
            </a:r>
            <a:r>
              <a:rPr lang="en-US" dirty="0"/>
              <a:t>.</a:t>
            </a:r>
            <a:endParaRPr lang="en-US" alt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851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More Important…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i="1" dirty="0" smtClean="0"/>
              <a:t>Finally, probably the most anticipated issue most employment attorneys have been patiently waiting for will finally be released and answered today.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83508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85000" lnSpcReduction="20000"/>
          </a:bodyPr>
          <a:lstStyle/>
          <a:p>
            <a:r>
              <a:rPr lang="en-US" dirty="0"/>
              <a:t>But…employers are </a:t>
            </a:r>
            <a:r>
              <a:rPr lang="en-US" b="1" i="1" u="sng" dirty="0"/>
              <a:t>not</a:t>
            </a:r>
            <a:r>
              <a:rPr lang="en-US" dirty="0"/>
              <a:t> required to wait until a hostile or improper action reaches an illegal level to take action. </a:t>
            </a:r>
          </a:p>
          <a:p>
            <a:r>
              <a:rPr lang="en-US" dirty="0"/>
              <a:t>Employees have the right and are encouraged to bring their concerns about the work place to Human Resources immediately so the issue can be evaluated and prompt measures can be taken.</a:t>
            </a:r>
          </a:p>
          <a:p>
            <a:r>
              <a:rPr lang="en-US" dirty="0"/>
              <a:t>Creating and ensuring a healthy and safe work environment is just good business.  </a:t>
            </a:r>
          </a:p>
          <a:p>
            <a:r>
              <a:rPr lang="en-US" dirty="0" smtClean="0"/>
              <a:t>Coworkers should be </a:t>
            </a:r>
            <a:r>
              <a:rPr lang="en-US" dirty="0"/>
              <a:t>encouraged </a:t>
            </a:r>
            <a:r>
              <a:rPr lang="en-US" dirty="0" smtClean="0"/>
              <a:t>and trained to </a:t>
            </a:r>
            <a:r>
              <a:rPr lang="en-US" dirty="0"/>
              <a:t>bring any concerns you have to Human Resources promptly so they can be investigated.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1702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pPr marL="0" indent="0">
              <a:buNone/>
            </a:pPr>
            <a:r>
              <a:rPr lang="en-US" altLang="en-US" dirty="0" smtClean="0"/>
              <a:t>WHO CAN BE INVOLVED?</a:t>
            </a:r>
          </a:p>
          <a:p>
            <a:r>
              <a:rPr lang="en-US" altLang="en-US" dirty="0" smtClean="0"/>
              <a:t>Those </a:t>
            </a:r>
            <a:r>
              <a:rPr lang="en-US" altLang="en-US" dirty="0"/>
              <a:t>who commit – employees at all levels, customers, members of the same sex</a:t>
            </a:r>
            <a:r>
              <a:rPr lang="en-US" altLang="en-US" dirty="0" smtClean="0"/>
              <a:t>.</a:t>
            </a:r>
            <a:endParaRPr lang="en-US" altLang="en-US" dirty="0"/>
          </a:p>
          <a:p>
            <a:r>
              <a:rPr lang="en-US" altLang="en-US" dirty="0"/>
              <a:t>Those who are targeted – victims, bystanders and, in some cases, witnesses who are affected by the harassment.   </a:t>
            </a:r>
            <a:endParaRPr lang="en-US" alt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0542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7500" lnSpcReduction="20000"/>
          </a:bodyPr>
          <a:lstStyle/>
          <a:p>
            <a:r>
              <a:rPr lang="en-US" dirty="0"/>
              <a:t>Offensive conduct may include, but is not limited to, offensive jokes, slurs, epithets or name calling, physical assaults or threats, intimidation, ridicule or mockery, insults or put-downs, offensive objects or pictures, and interference with work performance. Harassment can occur in a variety of circumstances, including, but not limited to, the following:</a:t>
            </a:r>
          </a:p>
          <a:p>
            <a:pPr lvl="1"/>
            <a:r>
              <a:rPr lang="en-US" dirty="0"/>
              <a:t>The harasser can be the victim's supervisor, a supervisor in another area, an agent of the employer, </a:t>
            </a:r>
            <a:r>
              <a:rPr lang="en-US" b="1" dirty="0"/>
              <a:t>a co-worker</a:t>
            </a:r>
            <a:r>
              <a:rPr lang="en-US" dirty="0"/>
              <a:t>, or a non-employee.</a:t>
            </a:r>
          </a:p>
          <a:p>
            <a:pPr lvl="1"/>
            <a:r>
              <a:rPr lang="en-US" u="sng" dirty="0">
                <a:solidFill>
                  <a:srgbClr val="FF0000"/>
                </a:solidFill>
              </a:rPr>
              <a:t>The victim does not have to be the person harassed</a:t>
            </a:r>
            <a:r>
              <a:rPr lang="en-US" dirty="0"/>
              <a:t>, but can be anyone affected by the offensive conduct.</a:t>
            </a:r>
          </a:p>
          <a:p>
            <a:pPr lvl="1"/>
            <a:r>
              <a:rPr lang="en-US" dirty="0"/>
              <a:t>Unlawful harassment may occur without economic injury to, or discharge of, the victim.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5948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pPr marL="0" indent="0">
              <a:buNone/>
            </a:pPr>
            <a:r>
              <a:rPr lang="en-US" dirty="0" smtClean="0"/>
              <a:t>Vicarious Liability</a:t>
            </a:r>
          </a:p>
          <a:p>
            <a:r>
              <a:rPr lang="en-US" dirty="0"/>
              <a:t>Employers are subject to vicarious liability for unlawful harassment by supervisors under the theory that:</a:t>
            </a:r>
          </a:p>
          <a:p>
            <a:pPr lvl="1"/>
            <a:r>
              <a:rPr lang="en-US" dirty="0"/>
              <a:t>An employer is responsible for the acts of its supervisors</a:t>
            </a:r>
          </a:p>
          <a:p>
            <a:pPr lvl="1"/>
            <a:r>
              <a:rPr lang="en-US" dirty="0"/>
              <a:t>employers should be encouraged to prevent harassment and employees should be encouraged to avoid or limit the harm from harassment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1210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1295400"/>
          </a:xfrm>
        </p:spPr>
        <p:txBody>
          <a:bodyPr>
            <a:normAutofit fontScale="90000"/>
          </a:bodyPr>
          <a:lstStyle/>
          <a:p>
            <a:pPr algn="ctr"/>
            <a:r>
              <a:rPr lang="en-US" dirty="0"/>
              <a:t>GENDER AND LGBTQ ISSUES </a:t>
            </a:r>
            <a:br>
              <a:rPr lang="en-US" dirty="0"/>
            </a:br>
            <a:endParaRPr lang="en-US" dirty="0"/>
          </a:p>
        </p:txBody>
      </p:sp>
      <p:sp>
        <p:nvSpPr>
          <p:cNvPr id="5" name="object 8"/>
          <p:cNvSpPr/>
          <p:nvPr/>
        </p:nvSpPr>
        <p:spPr>
          <a:xfrm>
            <a:off x="916686" y="1634488"/>
            <a:ext cx="7312914" cy="4232911"/>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67355469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7500" lnSpcReduction="20000"/>
          </a:bodyPr>
          <a:lstStyle/>
          <a:p>
            <a:pPr marL="0" indent="0">
              <a:buNone/>
            </a:pPr>
            <a:r>
              <a:rPr lang="en-US" dirty="0" smtClean="0"/>
              <a:t>Vicarious Liability</a:t>
            </a:r>
          </a:p>
          <a:p>
            <a:pPr marL="0" indent="0">
              <a:buNone/>
            </a:pPr>
            <a:r>
              <a:rPr lang="en-US" i="1" dirty="0" err="1"/>
              <a:t>Staub</a:t>
            </a:r>
            <a:r>
              <a:rPr lang="en-US" i="1" dirty="0"/>
              <a:t> v. Proctor Hospital, 131 </a:t>
            </a:r>
            <a:r>
              <a:rPr lang="en-US" i="1" dirty="0" err="1"/>
              <a:t>S.Ct</a:t>
            </a:r>
            <a:r>
              <a:rPr lang="en-US" i="1" dirty="0"/>
              <a:t>. 1186, 1191 (2011)</a:t>
            </a:r>
          </a:p>
          <a:p>
            <a:pPr marL="342900" lvl="1" indent="-342900">
              <a:buBlip>
                <a:blip r:embed="rId2"/>
              </a:buBlip>
            </a:pPr>
            <a:r>
              <a:rPr lang="en-US" sz="3500" dirty="0"/>
              <a:t>The cat’s paw theory of discrimination is a case where the plaintiff “[seeks] to hold his employer liable for the animus of a supervisor who [is] not charged with making the ultimate employment decision”</a:t>
            </a:r>
          </a:p>
          <a:p>
            <a:pPr marL="342900" lvl="1" indent="-342900">
              <a:buBlip>
                <a:blip r:embed="rId2"/>
              </a:buBlip>
            </a:pPr>
            <a:r>
              <a:rPr lang="en-US" sz="3500" dirty="0"/>
              <a:t>“if a supervisor performs an act motivated by [discriminatory] animus that is intended by the supervisor to cause an adverse employment action, and that if that act is a proximate cause of the ultimate employment action, then the employer is liable under the [Act]”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99805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92500"/>
          </a:bodyPr>
          <a:lstStyle/>
          <a:p>
            <a:pPr>
              <a:buNone/>
            </a:pPr>
            <a:r>
              <a:rPr lang="en-US" altLang="en-US" dirty="0" smtClean="0"/>
              <a:t>Why </a:t>
            </a:r>
            <a:r>
              <a:rPr lang="en-US" altLang="en-US" dirty="0"/>
              <a:t>is it important to prevent </a:t>
            </a:r>
            <a:r>
              <a:rPr lang="en-US" altLang="en-US" dirty="0" smtClean="0"/>
              <a:t>inappropriate </a:t>
            </a:r>
            <a:r>
              <a:rPr lang="en-US" altLang="en-US" dirty="0"/>
              <a:t>actions in our </a:t>
            </a:r>
            <a:r>
              <a:rPr lang="en-US" altLang="en-US" dirty="0" smtClean="0"/>
              <a:t>workplace, besides being against the law? </a:t>
            </a:r>
            <a:endParaRPr lang="en-US" altLang="en-US" dirty="0"/>
          </a:p>
          <a:p>
            <a:r>
              <a:rPr lang="en-US" altLang="en-US" dirty="0"/>
              <a:t>Dignity and respect of others.</a:t>
            </a:r>
          </a:p>
          <a:p>
            <a:r>
              <a:rPr lang="en-US" altLang="en-US" dirty="0"/>
              <a:t>Harassment harms us all.  The most important part of corporate values is ensuring all employees are treated with respect and dignity.  Engaging in, condoning, or not reporting sexual harassment are in direct conflict with our values.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42866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pPr>
              <a:buNone/>
            </a:pPr>
            <a:r>
              <a:rPr lang="en-US" altLang="en-US" dirty="0" smtClean="0"/>
              <a:t>Damages</a:t>
            </a:r>
            <a:endParaRPr lang="en-US" altLang="en-US" dirty="0"/>
          </a:p>
          <a:p>
            <a:r>
              <a:rPr lang="en-US" dirty="0" smtClean="0"/>
              <a:t>Compensatory damages;</a:t>
            </a:r>
          </a:p>
          <a:p>
            <a:r>
              <a:rPr lang="en-US" dirty="0" smtClean="0"/>
              <a:t>Punitive damages;</a:t>
            </a:r>
          </a:p>
          <a:p>
            <a:r>
              <a:rPr lang="en-US" dirty="0" smtClean="0"/>
              <a:t>Attorney’s fees;</a:t>
            </a:r>
            <a:endParaRPr lang="en-US" dirty="0"/>
          </a:p>
          <a:p>
            <a:pPr marL="0" indent="0">
              <a:buNone/>
            </a:pPr>
            <a:endParaRPr lang="en-US" dirty="0"/>
          </a:p>
        </p:txBody>
      </p:sp>
    </p:spTree>
    <p:extLst>
      <p:ext uri="{BB962C8B-B14F-4D97-AF65-F5344CB8AC3E}">
        <p14:creationId xmlns:p14="http://schemas.microsoft.com/office/powerpoint/2010/main" val="244790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pPr>
              <a:buNone/>
            </a:pPr>
            <a:r>
              <a:rPr lang="en-US" altLang="en-US" dirty="0" smtClean="0"/>
              <a:t>Other Issues You Should Keep In Mind</a:t>
            </a:r>
            <a:endParaRPr lang="en-US" altLang="en-US" dirty="0"/>
          </a:p>
          <a:p>
            <a:pPr marL="457200" lvl="1" indent="0">
              <a:buNone/>
            </a:pPr>
            <a:r>
              <a:rPr lang="en-US" dirty="0" smtClean="0"/>
              <a:t>Pre-Employment Testing</a:t>
            </a:r>
            <a:endParaRPr lang="en-US" dirty="0"/>
          </a:p>
          <a:p>
            <a:pPr lvl="1"/>
            <a:r>
              <a:rPr lang="en-US" sz="2400" dirty="0" smtClean="0"/>
              <a:t>The </a:t>
            </a:r>
            <a:r>
              <a:rPr lang="en-US" sz="2400" dirty="0"/>
              <a:t>test must be necessary and </a:t>
            </a:r>
            <a:r>
              <a:rPr lang="en-US" sz="2400" dirty="0">
                <a:solidFill>
                  <a:srgbClr val="FF0000"/>
                </a:solidFill>
              </a:rPr>
              <a:t>related</a:t>
            </a:r>
            <a:r>
              <a:rPr lang="en-US" sz="2400" dirty="0"/>
              <a:t> </a:t>
            </a:r>
            <a:r>
              <a:rPr lang="en-US" sz="2400" dirty="0">
                <a:solidFill>
                  <a:srgbClr val="FF0000"/>
                </a:solidFill>
              </a:rPr>
              <a:t>to the job </a:t>
            </a:r>
            <a:r>
              <a:rPr lang="en-US" sz="2400" dirty="0"/>
              <a:t>and the employer </a:t>
            </a:r>
            <a:r>
              <a:rPr lang="en-US" sz="2400" dirty="0">
                <a:solidFill>
                  <a:srgbClr val="FF0000"/>
                </a:solidFill>
              </a:rPr>
              <a:t>may not exclude protected classes</a:t>
            </a:r>
            <a:r>
              <a:rPr lang="en-US" sz="2400" dirty="0"/>
              <a:t> of people (race, color, religion, sex, </a:t>
            </a:r>
            <a:r>
              <a:rPr lang="en-US" sz="2400" dirty="0">
                <a:solidFill>
                  <a:srgbClr val="FF0000"/>
                </a:solidFill>
              </a:rPr>
              <a:t>gender identity, sexual orientation</a:t>
            </a:r>
            <a:r>
              <a:rPr lang="en-US" sz="2400" dirty="0"/>
              <a:t>, pregnancy, national origin, or individuals with disabilities)</a:t>
            </a:r>
          </a:p>
        </p:txBody>
      </p:sp>
    </p:spTree>
    <p:extLst>
      <p:ext uri="{BB962C8B-B14F-4D97-AF65-F5344CB8AC3E}">
        <p14:creationId xmlns:p14="http://schemas.microsoft.com/office/powerpoint/2010/main" val="138979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a:bodyPr>
          <a:lstStyle/>
          <a:p>
            <a:pPr>
              <a:buNone/>
            </a:pPr>
            <a:r>
              <a:rPr lang="en-US" dirty="0" smtClean="0"/>
              <a:t>Office </a:t>
            </a:r>
            <a:r>
              <a:rPr lang="en-US" dirty="0"/>
              <a:t>of Federal Contract Compliance Programs</a:t>
            </a:r>
            <a:endParaRPr lang="en-US" altLang="en-US" dirty="0" smtClean="0"/>
          </a:p>
          <a:p>
            <a:r>
              <a:rPr lang="en-US" dirty="0" smtClean="0"/>
              <a:t>Executive Order 11246 requires affirmative action and prohibits federal contractors from discriminating on the basis of such classifications as sexual orientation and gender identity.  </a:t>
            </a:r>
            <a:endParaRPr lang="en-US" dirty="0"/>
          </a:p>
        </p:txBody>
      </p:sp>
    </p:spTree>
    <p:extLst>
      <p:ext uri="{BB962C8B-B14F-4D97-AF65-F5344CB8AC3E}">
        <p14:creationId xmlns:p14="http://schemas.microsoft.com/office/powerpoint/2010/main" val="250414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More Important!!!!!</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26003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64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85000" lnSpcReduction="10000"/>
          </a:bodyPr>
          <a:lstStyle/>
          <a:p>
            <a:pPr>
              <a:buNone/>
            </a:pPr>
            <a:r>
              <a:rPr lang="en-US" altLang="en-US" dirty="0" smtClean="0"/>
              <a:t>DOL Guidance on OFCCP</a:t>
            </a:r>
          </a:p>
          <a:p>
            <a:pPr>
              <a:buNone/>
            </a:pPr>
            <a:endParaRPr lang="en-US" altLang="en-US" dirty="0"/>
          </a:p>
          <a:p>
            <a:r>
              <a:rPr lang="en-US" b="1" dirty="0"/>
              <a:t>Do federal contracting agencies have to alter the Equal Opportunity Clause as a result of the changes to Executive Order 11246?</a:t>
            </a:r>
            <a:r>
              <a:rPr lang="en-US" dirty="0"/>
              <a:t/>
            </a:r>
            <a:br>
              <a:rPr lang="en-US" dirty="0"/>
            </a:br>
            <a:r>
              <a:rPr lang="en-US" dirty="0"/>
              <a:t/>
            </a:r>
            <a:br>
              <a:rPr lang="en-US" dirty="0"/>
            </a:br>
            <a:r>
              <a:rPr lang="en-US" dirty="0"/>
              <a:t>Yes. Under Executive Order 11246 and its implementing regulations, federal contracting agencies must include sexual orientation and gender identity as prohibited bases of discrimination in the Equal Opportunity Clause in federal contracts</a:t>
            </a:r>
            <a:r>
              <a:rPr lang="en-US" dirty="0" smtClean="0"/>
              <a:t>.</a:t>
            </a:r>
            <a:endParaRPr lang="en-US" dirty="0"/>
          </a:p>
        </p:txBody>
      </p:sp>
    </p:spTree>
    <p:extLst>
      <p:ext uri="{BB962C8B-B14F-4D97-AF65-F5344CB8AC3E}">
        <p14:creationId xmlns:p14="http://schemas.microsoft.com/office/powerpoint/2010/main" val="819570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55000" lnSpcReduction="20000"/>
          </a:bodyPr>
          <a:lstStyle/>
          <a:p>
            <a:pPr>
              <a:buNone/>
            </a:pPr>
            <a:r>
              <a:rPr lang="en-US" altLang="en-US" dirty="0" smtClean="0"/>
              <a:t>DOL Guidance On OFCCP</a:t>
            </a:r>
          </a:p>
          <a:p>
            <a:pPr>
              <a:buNone/>
            </a:pPr>
            <a:endParaRPr lang="en-US" altLang="en-US" dirty="0"/>
          </a:p>
          <a:p>
            <a:r>
              <a:rPr lang="en-US" b="1" i="1" dirty="0"/>
              <a:t>Job Advertisement Tag Line</a:t>
            </a:r>
            <a:endParaRPr lang="en-US" b="1" dirty="0"/>
          </a:p>
          <a:p>
            <a:endParaRPr lang="en-US" dirty="0"/>
          </a:p>
          <a:p>
            <a:r>
              <a:rPr lang="en-US" b="1" dirty="0"/>
              <a:t>How should "sexual orientation" and "gender identity" be included in contractor solicitations and advertisements for employees?</a:t>
            </a:r>
            <a:r>
              <a:rPr lang="en-US" dirty="0"/>
              <a:t/>
            </a:r>
            <a:br>
              <a:rPr lang="en-US" dirty="0"/>
            </a:br>
            <a:r>
              <a:rPr lang="en-US" dirty="0"/>
              <a:t/>
            </a:r>
            <a:br>
              <a:rPr lang="en-US" dirty="0"/>
            </a:br>
            <a:r>
              <a:rPr lang="en-US" dirty="0"/>
              <a:t>Under OFCCP’s regulations, contractors may either state that they do not discriminate on any of the protected bases under Executive Order 11246, </a:t>
            </a:r>
            <a:r>
              <a:rPr lang="en-US" b="1" dirty="0">
                <a:solidFill>
                  <a:srgbClr val="FF0000"/>
                </a:solidFill>
              </a:rPr>
              <a:t>and list them all, or they may simply use the phrase "equal opportunity employer." </a:t>
            </a:r>
            <a:r>
              <a:rPr lang="en-US" dirty="0"/>
              <a:t>If electing the first option, contractors are </a:t>
            </a:r>
            <a:r>
              <a:rPr lang="en-US" b="1" dirty="0">
                <a:solidFill>
                  <a:srgbClr val="FF0000"/>
                </a:solidFill>
              </a:rPr>
              <a:t>required to add "sexual orientation" and "gender identity" to the list of bases on which discrimination is prohibited</a:t>
            </a:r>
            <a:r>
              <a:rPr lang="en-US" dirty="0"/>
              <a:t>. As a reminder, contractors will also be required to display an updated </a:t>
            </a:r>
            <a:r>
              <a:rPr lang="en-US" dirty="0">
                <a:solidFill>
                  <a:srgbClr val="FF0000"/>
                </a:solidFill>
              </a:rPr>
              <a:t>"EEO is the Law" </a:t>
            </a:r>
            <a:r>
              <a:rPr lang="en-US" dirty="0"/>
              <a:t>poster reflecting the new protected bases once that poster is finalized by the EEOC and OFCCP. Until that poster is finalized, contractors must post the "EEO is the Law Poster Supplement," published by </a:t>
            </a:r>
            <a:r>
              <a:rPr lang="en-US" dirty="0" smtClean="0"/>
              <a:t>OFCCP.</a:t>
            </a:r>
            <a:endParaRPr lang="en-US" dirty="0"/>
          </a:p>
        </p:txBody>
      </p:sp>
    </p:spTree>
    <p:extLst>
      <p:ext uri="{BB962C8B-B14F-4D97-AF65-F5344CB8AC3E}">
        <p14:creationId xmlns:p14="http://schemas.microsoft.com/office/powerpoint/2010/main" val="149093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0000" lnSpcReduction="20000"/>
          </a:bodyPr>
          <a:lstStyle/>
          <a:p>
            <a:pPr>
              <a:buNone/>
            </a:pPr>
            <a:r>
              <a:rPr lang="en-US" altLang="en-US" dirty="0" smtClean="0"/>
              <a:t>DOL Guidance On OFCCP</a:t>
            </a:r>
          </a:p>
          <a:p>
            <a:pPr>
              <a:buNone/>
            </a:pPr>
            <a:endParaRPr lang="en-US" altLang="en-US" dirty="0"/>
          </a:p>
          <a:p>
            <a:r>
              <a:rPr lang="en-US" b="1" dirty="0"/>
              <a:t>If I include all of the bases instead of the phrase "equal opportunity employer," can I abbreviate "sexual orientation" and "gender identity" in job solicitations and advertisements?</a:t>
            </a:r>
            <a:r>
              <a:rPr lang="en-US" dirty="0"/>
              <a:t/>
            </a:r>
            <a:br>
              <a:rPr lang="en-US" dirty="0"/>
            </a:br>
            <a:r>
              <a:rPr lang="en-US" dirty="0"/>
              <a:t/>
            </a:r>
            <a:br>
              <a:rPr lang="en-US" dirty="0"/>
            </a:br>
            <a:r>
              <a:rPr lang="en-US" b="1" dirty="0">
                <a:solidFill>
                  <a:srgbClr val="FF0000"/>
                </a:solidFill>
              </a:rPr>
              <a:t>No.</a:t>
            </a:r>
            <a:r>
              <a:rPr lang="en-US" dirty="0"/>
              <a:t> Contractors cannot abbreviate "sexual orientation" and "gender identity" if opting to list all of the bases on which discrimination is prohibited under Executive Order 11246, as amended. For example, one acceptable tagline might be </a:t>
            </a:r>
            <a:r>
              <a:rPr lang="en-US" b="1" dirty="0">
                <a:solidFill>
                  <a:srgbClr val="FF0000"/>
                </a:solidFill>
              </a:rPr>
              <a:t>"Equal Opportunity Employer–minorities/females/veterans/individuals with disabilities/sexual orientation/gender identity." </a:t>
            </a:r>
            <a:r>
              <a:rPr lang="en-US" dirty="0"/>
              <a:t>The intent is to provide as much notice as possible about the protected groups while allowing contractors some flexibility for constructing their taglines.</a:t>
            </a:r>
          </a:p>
        </p:txBody>
      </p:sp>
    </p:spTree>
    <p:extLst>
      <p:ext uri="{BB962C8B-B14F-4D97-AF65-F5344CB8AC3E}">
        <p14:creationId xmlns:p14="http://schemas.microsoft.com/office/powerpoint/2010/main" val="30574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7500" lnSpcReduction="20000"/>
          </a:bodyPr>
          <a:lstStyle/>
          <a:p>
            <a:pPr>
              <a:buNone/>
            </a:pPr>
            <a:r>
              <a:rPr lang="en-US" altLang="en-US" dirty="0" smtClean="0"/>
              <a:t>DOL Guidance On OFCCP</a:t>
            </a:r>
          </a:p>
          <a:p>
            <a:pPr>
              <a:buNone/>
            </a:pPr>
            <a:endParaRPr lang="en-US" altLang="en-US" dirty="0"/>
          </a:p>
          <a:p>
            <a:r>
              <a:rPr lang="en-US" b="1" dirty="0"/>
              <a:t>Must a federal contractor indicate that it does not discriminate based on sexual orientation or gender identity in its Affirmative Action Program (AAP) or any of its policy statements or handbooks?</a:t>
            </a:r>
            <a:r>
              <a:rPr lang="en-US" dirty="0"/>
              <a:t/>
            </a:r>
            <a:br>
              <a:rPr lang="en-US" dirty="0"/>
            </a:br>
            <a:r>
              <a:rPr lang="en-US" dirty="0"/>
              <a:t/>
            </a:r>
            <a:br>
              <a:rPr lang="en-US" dirty="0"/>
            </a:br>
            <a:r>
              <a:rPr lang="en-US" dirty="0"/>
              <a:t>No. </a:t>
            </a:r>
            <a:r>
              <a:rPr lang="en-US" b="1" dirty="0">
                <a:solidFill>
                  <a:srgbClr val="FF0000"/>
                </a:solidFill>
              </a:rPr>
              <a:t>There is no requirement that contractors indicate in their AAPs, policy statements, and handbooks that they do not discriminate based on sexual orientation and gender identity, but contractors may choose to do so</a:t>
            </a:r>
            <a:r>
              <a:rPr lang="en-US" dirty="0"/>
              <a:t>.</a:t>
            </a:r>
          </a:p>
          <a:p>
            <a:r>
              <a:rPr lang="en-US" dirty="0"/>
              <a:t> </a:t>
            </a:r>
          </a:p>
        </p:txBody>
      </p:sp>
    </p:spTree>
    <p:extLst>
      <p:ext uri="{BB962C8B-B14F-4D97-AF65-F5344CB8AC3E}">
        <p14:creationId xmlns:p14="http://schemas.microsoft.com/office/powerpoint/2010/main" val="421956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70000" lnSpcReduction="20000"/>
          </a:bodyPr>
          <a:lstStyle/>
          <a:p>
            <a:pPr>
              <a:buNone/>
            </a:pPr>
            <a:r>
              <a:rPr lang="en-US" altLang="en-US" dirty="0" smtClean="0"/>
              <a:t>DOL Guidance On OFCCP</a:t>
            </a:r>
          </a:p>
          <a:p>
            <a:pPr>
              <a:buNone/>
            </a:pPr>
            <a:endParaRPr lang="en-US" altLang="en-US" dirty="0"/>
          </a:p>
          <a:p>
            <a:r>
              <a:rPr lang="en-US" b="1" dirty="0"/>
              <a:t>If a state or local government has government contracts, is it subject to the requirements of Executive Order 11246?</a:t>
            </a:r>
          </a:p>
          <a:p>
            <a:r>
              <a:rPr lang="en-US" dirty="0">
                <a:solidFill>
                  <a:srgbClr val="FF0000"/>
                </a:solidFill>
              </a:rPr>
              <a:t>Yes,</a:t>
            </a:r>
            <a:r>
              <a:rPr lang="en-US" dirty="0"/>
              <a:t> if the contracts meet the threshold for coverage. However, the requirements of Executive Order 11246 apply only to the agency, instrumentality or subdivision of the State or local government that participates in work on or under the Government contract or subcontract. Further, except for universities and medical facilities, </a:t>
            </a:r>
            <a:r>
              <a:rPr lang="en-US" b="1" dirty="0">
                <a:solidFill>
                  <a:srgbClr val="FF0000"/>
                </a:solidFill>
              </a:rPr>
              <a:t>a state or local government agency, instrumentality, or subdivision that has a government contract is exempt from the requirement to develop and maintain a written affirmative action program.</a:t>
            </a:r>
          </a:p>
        </p:txBody>
      </p:sp>
    </p:spTree>
    <p:extLst>
      <p:ext uri="{BB962C8B-B14F-4D97-AF65-F5344CB8AC3E}">
        <p14:creationId xmlns:p14="http://schemas.microsoft.com/office/powerpoint/2010/main" val="26798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a:xfrm>
            <a:off x="457200" y="1219200"/>
            <a:ext cx="8229600" cy="4445001"/>
          </a:xfrm>
        </p:spPr>
        <p:txBody>
          <a:bodyPr>
            <a:normAutofit fontScale="92500" lnSpcReduction="20000"/>
          </a:bodyPr>
          <a:lstStyle/>
          <a:p>
            <a:pPr>
              <a:buNone/>
            </a:pPr>
            <a:r>
              <a:rPr lang="en-US" altLang="en-US" dirty="0" smtClean="0"/>
              <a:t>Potential Laws to Watch</a:t>
            </a:r>
            <a:endParaRPr lang="en-US" altLang="en-US" dirty="0"/>
          </a:p>
          <a:p>
            <a:r>
              <a:rPr lang="en-US" dirty="0" smtClean="0"/>
              <a:t>Equality Act – Amend Title VII, the Fair Housing Act, Equal Credit Opportunity Act, and Jury Selection and Services Act, Express anti-discrimination protections for LGBTQ in areas such as employment, housing, credit, educational, public spaces, federally funded programs and jury service.</a:t>
            </a:r>
          </a:p>
          <a:p>
            <a:r>
              <a:rPr lang="en-US" dirty="0" smtClean="0"/>
              <a:t>Ballot Proposal in Michigan underway to change Elliot Larsen to include sexual orientation and sexual identity. Could be on the ballot in 2022.</a:t>
            </a:r>
          </a:p>
          <a:p>
            <a:endParaRPr lang="en-US" b="1" dirty="0">
              <a:solidFill>
                <a:srgbClr val="FF0000"/>
              </a:solidFill>
            </a:endParaRPr>
          </a:p>
        </p:txBody>
      </p:sp>
    </p:spTree>
    <p:extLst>
      <p:ext uri="{BB962C8B-B14F-4D97-AF65-F5344CB8AC3E}">
        <p14:creationId xmlns:p14="http://schemas.microsoft.com/office/powerpoint/2010/main" val="211631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B522C1-2945-744F-BC7D-599743DA69F1}"/>
              </a:ext>
            </a:extLst>
          </p:cNvPr>
          <p:cNvSpPr>
            <a:spLocks noGrp="1"/>
          </p:cNvSpPr>
          <p:nvPr>
            <p:ph type="title"/>
          </p:nvPr>
        </p:nvSpPr>
        <p:spPr/>
        <p:txBody>
          <a:bodyPr>
            <a:normAutofit/>
          </a:bodyPr>
          <a:lstStyle/>
          <a:p>
            <a:r>
              <a:rPr lang="en-US" dirty="0" smtClean="0"/>
              <a:t>Questions?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05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77673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E57B4D-555C-8648-846B-AEB5F2DAD6FC}"/>
              </a:ext>
            </a:extLst>
          </p:cNvPr>
          <p:cNvSpPr>
            <a:spLocks noGrp="1"/>
          </p:cNvSpPr>
          <p:nvPr>
            <p:ph type="title"/>
          </p:nvPr>
        </p:nvSpPr>
        <p:spPr/>
        <p:txBody>
          <a:bodyPr/>
          <a:lstStyle/>
          <a:p>
            <a:pPr algn="ctr"/>
            <a:r>
              <a:rPr lang="en-US" dirty="0"/>
              <a:t>Attorney Contact Details</a:t>
            </a:r>
          </a:p>
        </p:txBody>
      </p:sp>
      <p:sp>
        <p:nvSpPr>
          <p:cNvPr id="8" name="TextBox 7">
            <a:extLst>
              <a:ext uri="{FF2B5EF4-FFF2-40B4-BE49-F238E27FC236}">
                <a16:creationId xmlns="" xmlns:a16="http://schemas.microsoft.com/office/drawing/2014/main" id="{7A301BDD-1CED-F544-93A0-D9A14DEB242C}"/>
              </a:ext>
            </a:extLst>
          </p:cNvPr>
          <p:cNvSpPr txBox="1"/>
          <p:nvPr/>
        </p:nvSpPr>
        <p:spPr>
          <a:xfrm>
            <a:off x="5029200" y="1905000"/>
            <a:ext cx="3810000" cy="2985433"/>
          </a:xfrm>
          <a:prstGeom prst="rect">
            <a:avLst/>
          </a:prstGeom>
          <a:noFill/>
        </p:spPr>
        <p:txBody>
          <a:bodyPr wrap="square" rtlCol="0">
            <a:spAutoFit/>
          </a:bodyPr>
          <a:lstStyle/>
          <a:p>
            <a:pPr>
              <a:tabLst>
                <a:tab pos="217170" algn="l"/>
              </a:tabLst>
            </a:pPr>
            <a:r>
              <a:rPr lang="en-US" sz="2000" dirty="0">
                <a:solidFill>
                  <a:schemeClr val="accent1"/>
                </a:solidFill>
                <a:ea typeface="Calibri"/>
                <a:cs typeface="Times New Roman"/>
              </a:rPr>
              <a:t> </a:t>
            </a:r>
          </a:p>
          <a:p>
            <a:pPr>
              <a:tabLst>
                <a:tab pos="217170" algn="l"/>
              </a:tabLst>
            </a:pPr>
            <a:r>
              <a:rPr lang="en-US" sz="2000" dirty="0" smtClean="0">
                <a:solidFill>
                  <a:schemeClr val="accent1"/>
                </a:solidFill>
                <a:ea typeface="Calibri"/>
                <a:cs typeface="Times New Roman"/>
              </a:rPr>
              <a:t>Cliff Hammond</a:t>
            </a:r>
            <a:endParaRPr lang="en-US" sz="2000" dirty="0">
              <a:solidFill>
                <a:schemeClr val="accent1"/>
              </a:solidFill>
              <a:ea typeface="Calibri"/>
              <a:cs typeface="Times New Roman"/>
            </a:endParaRPr>
          </a:p>
          <a:p>
            <a:pPr>
              <a:tabLst>
                <a:tab pos="217170" algn="l"/>
              </a:tabLst>
            </a:pPr>
            <a:r>
              <a:rPr lang="en-US" sz="1600" b="1" dirty="0" smtClean="0">
                <a:solidFill>
                  <a:schemeClr val="accent1"/>
                </a:solidFill>
                <a:ea typeface="Calibri"/>
                <a:cs typeface="Times New Roman"/>
              </a:rPr>
              <a:t>Partner</a:t>
            </a:r>
          </a:p>
          <a:p>
            <a:pPr>
              <a:tabLst>
                <a:tab pos="217170" algn="l"/>
              </a:tabLst>
            </a:pPr>
            <a:r>
              <a:rPr lang="en-US" sz="1600" b="1" dirty="0" smtClean="0">
                <a:solidFill>
                  <a:schemeClr val="accent1"/>
                </a:solidFill>
                <a:ea typeface="Calibri"/>
                <a:cs typeface="Times New Roman"/>
              </a:rPr>
              <a:t>Foster </a:t>
            </a:r>
            <a:r>
              <a:rPr lang="en-US" sz="1600" b="1" dirty="0">
                <a:solidFill>
                  <a:schemeClr val="accent1"/>
                </a:solidFill>
                <a:ea typeface="Calibri"/>
                <a:cs typeface="Times New Roman"/>
              </a:rPr>
              <a:t>Swift Collins &amp; Smith PC </a:t>
            </a:r>
            <a:endParaRPr lang="en-US" sz="2000" dirty="0">
              <a:solidFill>
                <a:schemeClr val="accent1"/>
              </a:solidFill>
              <a:ea typeface="Calibri"/>
              <a:cs typeface="Times New Roman"/>
            </a:endParaRPr>
          </a:p>
          <a:p>
            <a:pPr>
              <a:tabLst>
                <a:tab pos="217170" algn="l"/>
              </a:tabLst>
            </a:pPr>
            <a:r>
              <a:rPr lang="en-US" sz="1600" b="1" dirty="0">
                <a:solidFill>
                  <a:schemeClr val="accent1"/>
                </a:solidFill>
                <a:ea typeface="Calibri"/>
                <a:cs typeface="Times New Roman"/>
              </a:rPr>
              <a:t>313 S. Washington Square</a:t>
            </a:r>
            <a:endParaRPr lang="en-US" sz="2000" dirty="0">
              <a:solidFill>
                <a:schemeClr val="accent1"/>
              </a:solidFill>
              <a:ea typeface="Calibri"/>
              <a:cs typeface="Times New Roman"/>
            </a:endParaRPr>
          </a:p>
          <a:p>
            <a:pPr>
              <a:tabLst>
                <a:tab pos="217170" algn="l"/>
              </a:tabLst>
            </a:pPr>
            <a:r>
              <a:rPr lang="en-US" sz="1600" b="1" dirty="0">
                <a:solidFill>
                  <a:schemeClr val="accent1"/>
                </a:solidFill>
                <a:ea typeface="Calibri"/>
                <a:cs typeface="Times New Roman"/>
              </a:rPr>
              <a:t>Lansing, MI 48933</a:t>
            </a:r>
            <a:endParaRPr lang="en-US" sz="2000" dirty="0">
              <a:solidFill>
                <a:schemeClr val="accent1"/>
              </a:solidFill>
              <a:ea typeface="Calibri"/>
              <a:cs typeface="Times New Roman"/>
            </a:endParaRPr>
          </a:p>
          <a:p>
            <a:pPr>
              <a:tabLst>
                <a:tab pos="217170" algn="l"/>
              </a:tabLst>
            </a:pPr>
            <a:r>
              <a:rPr lang="en-US" sz="1600" b="1" dirty="0">
                <a:solidFill>
                  <a:schemeClr val="accent1"/>
                </a:solidFill>
                <a:ea typeface="Calibri"/>
                <a:cs typeface="Times New Roman"/>
              </a:rPr>
              <a:t>Phone: 517.371.8135 </a:t>
            </a:r>
            <a:endParaRPr lang="en-US" sz="2000" dirty="0">
              <a:solidFill>
                <a:schemeClr val="accent1"/>
              </a:solidFill>
              <a:ea typeface="Calibri"/>
              <a:cs typeface="Times New Roman"/>
            </a:endParaRPr>
          </a:p>
          <a:p>
            <a:pPr>
              <a:tabLst>
                <a:tab pos="217170" algn="l"/>
              </a:tabLst>
            </a:pPr>
            <a:r>
              <a:rPr lang="en-US" sz="1600" b="1" dirty="0">
                <a:solidFill>
                  <a:schemeClr val="accent1"/>
                </a:solidFill>
                <a:ea typeface="Calibri"/>
                <a:cs typeface="Times New Roman"/>
              </a:rPr>
              <a:t>Fax: 517.371.8200</a:t>
            </a:r>
            <a:endParaRPr lang="en-US" sz="2000" dirty="0">
              <a:solidFill>
                <a:schemeClr val="accent1"/>
              </a:solidFill>
              <a:ea typeface="Calibri"/>
              <a:cs typeface="Times New Roman"/>
            </a:endParaRPr>
          </a:p>
          <a:p>
            <a:pPr>
              <a:tabLst>
                <a:tab pos="217170" algn="l"/>
              </a:tabLst>
            </a:pPr>
            <a:r>
              <a:rPr lang="en-US" sz="1600" b="1" u="sng" dirty="0">
                <a:solidFill>
                  <a:srgbClr val="7E8083"/>
                </a:solidFill>
                <a:latin typeface="Cambria"/>
                <a:ea typeface="Calibri"/>
                <a:cs typeface="Times New Roman"/>
                <a:hlinkClick r:id="rId2"/>
              </a:rPr>
              <a:t>chammond@fosterswift.com</a:t>
            </a:r>
            <a:r>
              <a:rPr lang="en-US" sz="1600" b="1" dirty="0">
                <a:solidFill>
                  <a:srgbClr val="7E8083"/>
                </a:solidFill>
                <a:latin typeface="Cambria"/>
                <a:ea typeface="Calibri"/>
                <a:cs typeface="Times New Roman"/>
              </a:rPr>
              <a:t> </a:t>
            </a:r>
            <a:endParaRPr lang="en-US" sz="2000" dirty="0">
              <a:ea typeface="Calibri"/>
              <a:cs typeface="Times New Roman"/>
            </a:endParaRPr>
          </a:p>
          <a:p>
            <a:pPr>
              <a:tabLst>
                <a:tab pos="217170" algn="l"/>
              </a:tabLst>
            </a:pPr>
            <a:r>
              <a:rPr lang="en-US" sz="1600" b="1" u="sng" dirty="0">
                <a:solidFill>
                  <a:srgbClr val="7E8083"/>
                </a:solidFill>
                <a:latin typeface="Cambria"/>
                <a:ea typeface="Calibri"/>
                <a:cs typeface="Times New Roman"/>
                <a:hlinkClick r:id="rId3"/>
              </a:rPr>
              <a:t>www.fosterswift.com</a:t>
            </a:r>
            <a:r>
              <a:rPr lang="en-US" sz="1600" b="1" dirty="0">
                <a:solidFill>
                  <a:srgbClr val="7E8083"/>
                </a:solidFill>
                <a:latin typeface="Cambria"/>
                <a:ea typeface="Calibri"/>
                <a:cs typeface="Times New Roman"/>
              </a:rPr>
              <a:t> </a:t>
            </a:r>
            <a:endParaRPr lang="en-US" sz="2000" dirty="0">
              <a:ea typeface="Calibri"/>
              <a:cs typeface="Times New Roman"/>
            </a:endParaRPr>
          </a:p>
          <a:p>
            <a:pPr>
              <a:tabLst>
                <a:tab pos="217170" algn="l"/>
              </a:tabLst>
            </a:pPr>
            <a:r>
              <a:rPr lang="en-US" sz="2000" dirty="0">
                <a:ea typeface="Calibri"/>
                <a:cs typeface="Times New Roman"/>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212090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631895"/>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4F3EA1-E413-524A-911A-6C1FF503240E}"/>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 xmlns:a16="http://schemas.microsoft.com/office/drawing/2014/main" id="{B242A770-A5A8-514B-BBCC-719AF337529A}"/>
              </a:ext>
            </a:extLst>
          </p:cNvPr>
          <p:cNvSpPr>
            <a:spLocks noGrp="1"/>
          </p:cNvSpPr>
          <p:nvPr>
            <p:ph idx="1"/>
          </p:nvPr>
        </p:nvSpPr>
        <p:spPr/>
        <p:txBody>
          <a:bodyPr>
            <a:normAutofit/>
          </a:bodyPr>
          <a:lstStyle/>
          <a:p>
            <a:pPr marL="0" indent="0" algn="ctr">
              <a:buNone/>
            </a:pPr>
            <a:r>
              <a:rPr lang="en-US" sz="2600" dirty="0"/>
              <a:t>Foster Swift Collins &amp; Smith PC videos are intended to provide general information.</a:t>
            </a:r>
          </a:p>
          <a:p>
            <a:pPr marL="0" indent="0" algn="ctr">
              <a:buNone/>
            </a:pPr>
            <a:endParaRPr lang="en-US" sz="2600" dirty="0"/>
          </a:p>
          <a:p>
            <a:pPr marL="0" indent="0" algn="ctr">
              <a:buNone/>
            </a:pPr>
            <a:r>
              <a:rPr lang="en-US" sz="2600" dirty="0"/>
              <a:t>THIS IS NOT LEGAL ADVICE.</a:t>
            </a:r>
          </a:p>
          <a:p>
            <a:pPr marL="0" indent="0" algn="ctr">
              <a:buNone/>
            </a:pPr>
            <a:endParaRPr lang="en-US" sz="2600" dirty="0"/>
          </a:p>
          <a:p>
            <a:pPr marL="0" indent="0" algn="ctr">
              <a:buNone/>
            </a:pPr>
            <a:r>
              <a:rPr lang="en-US" sz="2600" dirty="0"/>
              <a:t>Individuals viewing the video should consult an attorney to determine how the information applies to any specific situation before taking any action.</a:t>
            </a:r>
          </a:p>
        </p:txBody>
      </p:sp>
    </p:spTree>
    <p:extLst>
      <p:ext uri="{BB962C8B-B14F-4D97-AF65-F5344CB8AC3E}">
        <p14:creationId xmlns:p14="http://schemas.microsoft.com/office/powerpoint/2010/main" val="34523433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Bostock v. Clayton County, Georgia (June 15, 2020)</a:t>
            </a:r>
          </a:p>
          <a:p>
            <a:pPr lvl="1"/>
            <a:r>
              <a:rPr lang="en-US" i="1" dirty="0" smtClean="0"/>
              <a:t>Harris </a:t>
            </a:r>
            <a:r>
              <a:rPr lang="en-US" i="1" dirty="0"/>
              <a:t>Funeral Homes Inc. v. Equal Employment Opportunity Commission, 590 U.S. ___ (2020); Altitude Express, Inc. v. </a:t>
            </a:r>
            <a:r>
              <a:rPr lang="en-US" i="1" dirty="0" err="1"/>
              <a:t>Zarda</a:t>
            </a:r>
            <a:r>
              <a:rPr lang="en-US" i="1" dirty="0"/>
              <a:t>, 590 U.S. ___ (2020)</a:t>
            </a:r>
          </a:p>
          <a:p>
            <a:pPr marL="0" indent="0">
              <a:buNone/>
            </a:pPr>
            <a:endParaRPr lang="en-US" dirty="0"/>
          </a:p>
          <a:p>
            <a:endParaRPr lang="en-US" dirty="0"/>
          </a:p>
        </p:txBody>
      </p:sp>
    </p:spTree>
    <p:extLst>
      <p:ext uri="{BB962C8B-B14F-4D97-AF65-F5344CB8AC3E}">
        <p14:creationId xmlns:p14="http://schemas.microsoft.com/office/powerpoint/2010/main" val="222284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Bostock centers around an employee of Clayton County, Georgia.</a:t>
            </a:r>
          </a:p>
          <a:p>
            <a:r>
              <a:rPr lang="en-US" i="1" dirty="0" smtClean="0"/>
              <a:t>10 year employee.</a:t>
            </a:r>
          </a:p>
          <a:p>
            <a:r>
              <a:rPr lang="en-US" i="1" dirty="0" smtClean="0"/>
              <a:t>Good work reviews.</a:t>
            </a:r>
          </a:p>
          <a:p>
            <a:r>
              <a:rPr lang="en-US" i="1" dirty="0" smtClean="0"/>
              <a:t>In 2013 Bostock began participating in a gay recreational softball league.</a:t>
            </a:r>
            <a:endParaRPr lang="en-US" i="1" dirty="0"/>
          </a:p>
          <a:p>
            <a:pPr marL="0" indent="0">
              <a:buNone/>
            </a:pPr>
            <a:endParaRPr lang="en-US" dirty="0"/>
          </a:p>
          <a:p>
            <a:endParaRPr lang="en-US" dirty="0"/>
          </a:p>
        </p:txBody>
      </p:sp>
    </p:spTree>
    <p:extLst>
      <p:ext uri="{BB962C8B-B14F-4D97-AF65-F5344CB8AC3E}">
        <p14:creationId xmlns:p14="http://schemas.microsoft.com/office/powerpoint/2010/main" val="95079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fontScale="92500"/>
          </a:bodyPr>
          <a:lstStyle/>
          <a:p>
            <a:r>
              <a:rPr lang="en-US" i="1" dirty="0" smtClean="0"/>
              <a:t>After that, Bostock was subject to criticism fro his participation in the softball league as well as his sexual orientation and identity.</a:t>
            </a:r>
          </a:p>
          <a:p>
            <a:r>
              <a:rPr lang="en-US" i="1" dirty="0" smtClean="0"/>
              <a:t>In a meeting, one individual made disparaging remarks about Bostock’s sexual orientation and his participation in the gay softball league.</a:t>
            </a:r>
          </a:p>
          <a:p>
            <a:r>
              <a:rPr lang="en-US" i="1" dirty="0" smtClean="0"/>
              <a:t>The County notified Bostock it would be auditing program funds that Bostock was managing.</a:t>
            </a:r>
          </a:p>
        </p:txBody>
      </p:sp>
    </p:spTree>
    <p:extLst>
      <p:ext uri="{BB962C8B-B14F-4D97-AF65-F5344CB8AC3E}">
        <p14:creationId xmlns:p14="http://schemas.microsoft.com/office/powerpoint/2010/main" val="2466128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Bostock was subsequently fired for conduct unbecoming of its employees.</a:t>
            </a:r>
          </a:p>
          <a:p>
            <a:r>
              <a:rPr lang="en-US" i="1" dirty="0" smtClean="0"/>
              <a:t>Bostock filed an EEOC charge.</a:t>
            </a:r>
          </a:p>
          <a:p>
            <a:r>
              <a:rPr lang="en-US" i="1" dirty="0" smtClean="0"/>
              <a:t>Then filed a lawsuit on his own (pro-se) alleging discrimination based on sexual orientation, in violation of Title VII</a:t>
            </a:r>
          </a:p>
          <a:p>
            <a:endParaRPr lang="en-US" i="1" dirty="0" smtClean="0"/>
          </a:p>
        </p:txBody>
      </p:sp>
    </p:spTree>
    <p:extLst>
      <p:ext uri="{BB962C8B-B14F-4D97-AF65-F5344CB8AC3E}">
        <p14:creationId xmlns:p14="http://schemas.microsoft.com/office/powerpoint/2010/main" val="371940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GENDER </a:t>
            </a:r>
            <a:r>
              <a:rPr lang="en-US" dirty="0"/>
              <a:t>AND LGBTQ ISSUES </a:t>
            </a:r>
          </a:p>
        </p:txBody>
      </p:sp>
      <p:sp>
        <p:nvSpPr>
          <p:cNvPr id="3" name="Content Placeholder 2"/>
          <p:cNvSpPr>
            <a:spLocks noGrp="1"/>
          </p:cNvSpPr>
          <p:nvPr>
            <p:ph idx="1"/>
          </p:nvPr>
        </p:nvSpPr>
        <p:spPr/>
        <p:txBody>
          <a:bodyPr>
            <a:normAutofit/>
          </a:bodyPr>
          <a:lstStyle/>
          <a:p>
            <a:r>
              <a:rPr lang="en-US" i="1" dirty="0" smtClean="0"/>
              <a:t>The case was initially dismissed by a federal court.</a:t>
            </a:r>
          </a:p>
          <a:p>
            <a:r>
              <a:rPr lang="en-US" i="1" dirty="0" smtClean="0"/>
              <a:t>The Court held that sexual orientation had not been held to be a violation of Title VII since 1979 and that decision was even upheld as </a:t>
            </a:r>
            <a:r>
              <a:rPr lang="en-US" i="1" dirty="0" err="1" smtClean="0"/>
              <a:t>lat</a:t>
            </a:r>
            <a:r>
              <a:rPr lang="en-US" i="1" dirty="0" smtClean="0"/>
              <a:t> as 2017 (Evans v. Georgia Regional Hospital, 850 F.3d 1248 (11</a:t>
            </a:r>
            <a:r>
              <a:rPr lang="en-US" i="1" baseline="30000" dirty="0" smtClean="0"/>
              <a:t>th</a:t>
            </a:r>
            <a:r>
              <a:rPr lang="en-US" i="1" dirty="0" smtClean="0"/>
              <a:t> Cir. 2017)</a:t>
            </a:r>
          </a:p>
          <a:p>
            <a:endParaRPr lang="en-US" i="1" dirty="0" smtClean="0"/>
          </a:p>
        </p:txBody>
      </p:sp>
    </p:spTree>
    <p:extLst>
      <p:ext uri="{BB962C8B-B14F-4D97-AF65-F5344CB8AC3E}">
        <p14:creationId xmlns:p14="http://schemas.microsoft.com/office/powerpoint/2010/main" val="2756770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CS Wide Format">
  <a:themeElements>
    <a:clrScheme name="FSCS Presentation">
      <a:dk1>
        <a:sysClr val="windowText" lastClr="000000"/>
      </a:dk1>
      <a:lt1>
        <a:srgbClr val="FFFFFF"/>
      </a:lt1>
      <a:dk2>
        <a:srgbClr val="000000"/>
      </a:dk2>
      <a:lt2>
        <a:srgbClr val="FFFFFF"/>
      </a:lt2>
      <a:accent1>
        <a:srgbClr val="003366"/>
      </a:accent1>
      <a:accent2>
        <a:srgbClr val="7E8083"/>
      </a:accent2>
      <a:accent3>
        <a:srgbClr val="85C559"/>
      </a:accent3>
      <a:accent4>
        <a:srgbClr val="B9E5FB"/>
      </a:accent4>
      <a:accent5>
        <a:srgbClr val="3272A7"/>
      </a:accent5>
      <a:accent6>
        <a:srgbClr val="F89728"/>
      </a:accent6>
      <a:hlink>
        <a:srgbClr val="0000FF"/>
      </a:hlink>
      <a:folHlink>
        <a:srgbClr val="800080"/>
      </a:folHlink>
    </a:clrScheme>
    <a:fontScheme name="Foster Swift Font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2829</Words>
  <Application>Microsoft Office PowerPoint</Application>
  <PresentationFormat>On-screen Show (4:3)</PresentationFormat>
  <Paragraphs>208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FSCS Wide Format</vt:lpstr>
      <vt:lpstr>Michigan Public Employer Labor Relations Association ______________________________________________________________________________  GENDER AND LGBTQ ISSUES </vt:lpstr>
      <vt:lpstr>What’s New?</vt:lpstr>
      <vt:lpstr>But More Important…</vt:lpstr>
      <vt:lpstr>But More Important!!!!!</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GENDER AND LGBTQ ISSUES </vt:lpstr>
      <vt:lpstr>Questions?</vt:lpstr>
      <vt:lpstr>Attorney Contact Details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Ramping up for a Smooth Return to Work:  Minimizing your risk of being sued</dc:title>
  <dc:creator>Dartt, Connor</dc:creator>
  <cp:lastModifiedBy>Lisa Suida</cp:lastModifiedBy>
  <cp:revision>42</cp:revision>
  <dcterms:created xsi:type="dcterms:W3CDTF">2020-05-18T19:00:49Z</dcterms:created>
  <dcterms:modified xsi:type="dcterms:W3CDTF">2020-10-30T19:19:45Z</dcterms:modified>
</cp:coreProperties>
</file>